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59" r:id="rId5"/>
    <p:sldId id="266" r:id="rId6"/>
    <p:sldId id="267" r:id="rId7"/>
    <p:sldId id="268" r:id="rId8"/>
    <p:sldId id="269" r:id="rId9"/>
    <p:sldId id="270" r:id="rId10"/>
    <p:sldId id="271" r:id="rId11"/>
    <p:sldId id="272" r:id="rId12"/>
    <p:sldId id="274" r:id="rId13"/>
    <p:sldId id="275" r:id="rId14"/>
    <p:sldId id="276" r:id="rId15"/>
    <p:sldId id="277" r:id="rId16"/>
    <p:sldId id="278" r:id="rId17"/>
    <p:sldId id="279" r:id="rId18"/>
    <p:sldId id="273" r:id="rId19"/>
    <p:sldId id="257" r:id="rId2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autoAdjust="0"/>
    <p:restoredTop sz="94660"/>
  </p:normalViewPr>
  <p:slideViewPr>
    <p:cSldViewPr snapToGrid="0">
      <p:cViewPr varScale="1">
        <p:scale>
          <a:sx n="100" d="100"/>
          <a:sy n="100" d="100"/>
        </p:scale>
        <p:origin x="96" y="31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8413584-66E2-4336-A2DE-6B54E96B398E}" type="datetimeFigureOut">
              <a:rPr lang="tr-TR" smtClean="0"/>
              <a:t>8.8.2020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29927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413584-66E2-4336-A2DE-6B54E96B398E}" type="datetimeFigureOut">
              <a:rPr lang="tr-TR" smtClean="0"/>
              <a:t>8.8.2020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507792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413584-66E2-4336-A2DE-6B54E96B398E}" type="datetimeFigureOut">
              <a:rPr lang="tr-TR" smtClean="0"/>
              <a:t>8.8.2020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560101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D8413584-66E2-4336-A2DE-6B54E96B398E}" type="datetimeFigureOut">
              <a:rPr lang="tr-TR" smtClean="0"/>
              <a:t>8.8.2020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108486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D8413584-66E2-4336-A2DE-6B54E96B398E}" type="datetimeFigureOut">
              <a:rPr lang="tr-TR" smtClean="0"/>
              <a:t>8.8.2020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1865938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8413584-66E2-4336-A2DE-6B54E96B398E}" type="datetimeFigureOut">
              <a:rPr lang="tr-TR" smtClean="0"/>
              <a:t>8.8.2020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416584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D8413584-66E2-4336-A2DE-6B54E96B398E}" type="datetimeFigureOut">
              <a:rPr lang="tr-TR" smtClean="0"/>
              <a:t>8.8.2020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273383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D8413584-66E2-4336-A2DE-6B54E96B398E}" type="datetimeFigureOut">
              <a:rPr lang="tr-TR" smtClean="0"/>
              <a:t>8.8.2020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347909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8413584-66E2-4336-A2DE-6B54E96B398E}" type="datetimeFigureOut">
              <a:rPr lang="tr-TR" smtClean="0"/>
              <a:t>8.8.2020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86655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8413584-66E2-4336-A2DE-6B54E96B398E}" type="datetimeFigureOut">
              <a:rPr lang="tr-TR" smtClean="0"/>
              <a:t>8.8.2020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3377974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D8413584-66E2-4336-A2DE-6B54E96B398E}" type="datetimeFigureOut">
              <a:rPr lang="tr-TR" smtClean="0"/>
              <a:t>8.8.2020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87AB483-4407-47E0-9996-0BCE3BF52DF3}" type="slidenum">
              <a:rPr lang="tr-TR" smtClean="0"/>
              <a:t>‹#›</a:t>
            </a:fld>
            <a:endParaRPr lang="tr-TR"/>
          </a:p>
        </p:txBody>
      </p:sp>
    </p:spTree>
    <p:extLst>
      <p:ext uri="{BB962C8B-B14F-4D97-AF65-F5344CB8AC3E}">
        <p14:creationId xmlns:p14="http://schemas.microsoft.com/office/powerpoint/2010/main" val="425840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14000">
              <a:schemeClr val="accent3">
                <a:lumMod val="97000"/>
                <a:lumOff val="3000"/>
              </a:schemeClr>
            </a:gs>
            <a:gs pos="64000">
              <a:schemeClr val="accent3">
                <a:lumMod val="40000"/>
                <a:lumOff val="60000"/>
              </a:schemeClr>
            </a:gs>
          </a:gsLst>
          <a:lin ang="16200000" scaled="0"/>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413584-66E2-4336-A2DE-6B54E96B398E}" type="datetimeFigureOut">
              <a:rPr lang="tr-TR" smtClean="0"/>
              <a:t>8.8.2020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7AB483-4407-47E0-9996-0BCE3BF52DF3}" type="slidenum">
              <a:rPr lang="tr-TR" smtClean="0"/>
              <a:t>‹#›</a:t>
            </a:fld>
            <a:endParaRPr lang="tr-TR"/>
          </a:p>
        </p:txBody>
      </p:sp>
    </p:spTree>
    <p:extLst>
      <p:ext uri="{BB962C8B-B14F-4D97-AF65-F5344CB8AC3E}">
        <p14:creationId xmlns:p14="http://schemas.microsoft.com/office/powerpoint/2010/main" val="460809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t="10244"/>
          <a:stretch/>
        </p:blipFill>
        <p:spPr>
          <a:xfrm>
            <a:off x="0" y="0"/>
            <a:ext cx="12192000" cy="6857999"/>
          </a:xfrm>
          <a:prstGeom prst="rect">
            <a:avLst/>
          </a:prstGeom>
        </p:spPr>
      </p:pic>
      <p:sp>
        <p:nvSpPr>
          <p:cNvPr id="4" name="Unvan 1"/>
          <p:cNvSpPr txBox="1">
            <a:spLocks/>
          </p:cNvSpPr>
          <p:nvPr/>
        </p:nvSpPr>
        <p:spPr>
          <a:xfrm>
            <a:off x="171590" y="136494"/>
            <a:ext cx="8152627" cy="39720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8800" dirty="0" err="1" smtClean="0">
                <a:ln w="0"/>
                <a:gradFill>
                  <a:gsLst>
                    <a:gs pos="21000">
                      <a:srgbClr val="53575C"/>
                    </a:gs>
                    <a:gs pos="88000">
                      <a:srgbClr val="C5C7CA"/>
                    </a:gs>
                  </a:gsLst>
                  <a:lin ang="5400000"/>
                </a:gradFill>
                <a:latin typeface="Roboto"/>
              </a:rPr>
              <a:t>Cleaner</a:t>
            </a:r>
            <a:r>
              <a:rPr lang="tr-TR" sz="8800" dirty="0" smtClean="0">
                <a:ln w="0"/>
                <a:gradFill>
                  <a:gsLst>
                    <a:gs pos="21000">
                      <a:srgbClr val="53575C"/>
                    </a:gs>
                    <a:gs pos="88000">
                      <a:srgbClr val="C5C7CA"/>
                    </a:gs>
                  </a:gsLst>
                  <a:lin ang="5400000"/>
                </a:gradFill>
                <a:latin typeface="Roboto"/>
              </a:rPr>
              <a:t> </a:t>
            </a:r>
            <a:r>
              <a:rPr lang="tr-TR" sz="8800" dirty="0" err="1" smtClean="0">
                <a:ln w="0"/>
                <a:gradFill>
                  <a:gsLst>
                    <a:gs pos="21000">
                      <a:srgbClr val="53575C"/>
                    </a:gs>
                    <a:gs pos="88000">
                      <a:srgbClr val="C5C7CA"/>
                    </a:gs>
                  </a:gsLst>
                  <a:lin ang="5400000"/>
                </a:gradFill>
                <a:latin typeface="Roboto"/>
              </a:rPr>
              <a:t>Future</a:t>
            </a:r>
            <a:endParaRPr lang="tr-TR" sz="8800" dirty="0" smtClean="0">
              <a:ln w="0"/>
              <a:gradFill>
                <a:gsLst>
                  <a:gs pos="21000">
                    <a:srgbClr val="53575C"/>
                  </a:gs>
                  <a:gs pos="88000">
                    <a:srgbClr val="C5C7CA"/>
                  </a:gs>
                </a:gsLst>
                <a:lin ang="5400000"/>
              </a:gradFill>
              <a:latin typeface="Roboto"/>
            </a:endParaRPr>
          </a:p>
          <a:p>
            <a:r>
              <a:rPr lang="tr-TR" sz="8800" dirty="0" err="1">
                <a:ln w="0"/>
                <a:gradFill>
                  <a:gsLst>
                    <a:gs pos="21000">
                      <a:srgbClr val="53575C"/>
                    </a:gs>
                    <a:gs pos="88000">
                      <a:srgbClr val="C5C7CA"/>
                    </a:gs>
                  </a:gsLst>
                  <a:lin ang="5400000"/>
                </a:gradFill>
                <a:latin typeface="Roboto"/>
              </a:rPr>
              <a:t>F</a:t>
            </a:r>
            <a:r>
              <a:rPr lang="tr-TR" sz="8800" dirty="0" err="1" smtClean="0">
                <a:ln w="0"/>
                <a:gradFill>
                  <a:gsLst>
                    <a:gs pos="21000">
                      <a:srgbClr val="53575C"/>
                    </a:gs>
                    <a:gs pos="88000">
                      <a:srgbClr val="C5C7CA"/>
                    </a:gs>
                  </a:gsLst>
                  <a:lin ang="5400000"/>
                </a:gradFill>
                <a:latin typeface="Roboto"/>
              </a:rPr>
              <a:t>or</a:t>
            </a:r>
            <a:r>
              <a:rPr lang="tr-TR" sz="8800" dirty="0" smtClean="0">
                <a:ln w="0"/>
                <a:gradFill>
                  <a:gsLst>
                    <a:gs pos="21000">
                      <a:srgbClr val="53575C"/>
                    </a:gs>
                    <a:gs pos="88000">
                      <a:srgbClr val="C5C7CA"/>
                    </a:gs>
                  </a:gsLst>
                  <a:lin ang="5400000"/>
                </a:gradFill>
                <a:latin typeface="Roboto"/>
              </a:rPr>
              <a:t> </a:t>
            </a:r>
          </a:p>
          <a:p>
            <a:r>
              <a:rPr lang="tr-TR" sz="8800" dirty="0" err="1">
                <a:ln w="0"/>
                <a:gradFill>
                  <a:gsLst>
                    <a:gs pos="21000">
                      <a:srgbClr val="53575C"/>
                    </a:gs>
                    <a:gs pos="88000">
                      <a:srgbClr val="C5C7CA"/>
                    </a:gs>
                  </a:gsLst>
                  <a:lin ang="5400000"/>
                </a:gradFill>
                <a:latin typeface="Roboto"/>
              </a:rPr>
              <a:t>A</a:t>
            </a:r>
            <a:r>
              <a:rPr lang="tr-TR" sz="8800" dirty="0" err="1" smtClean="0">
                <a:ln w="0"/>
                <a:gradFill>
                  <a:gsLst>
                    <a:gs pos="21000">
                      <a:srgbClr val="53575C"/>
                    </a:gs>
                    <a:gs pos="88000">
                      <a:srgbClr val="C5C7CA"/>
                    </a:gs>
                  </a:gsLst>
                  <a:lin ang="5400000"/>
                </a:gradFill>
                <a:latin typeface="Roboto"/>
              </a:rPr>
              <a:t>ll</a:t>
            </a:r>
            <a:r>
              <a:rPr lang="tr-TR" sz="8800" dirty="0" smtClean="0">
                <a:ln w="0"/>
                <a:gradFill>
                  <a:gsLst>
                    <a:gs pos="21000">
                      <a:srgbClr val="53575C"/>
                    </a:gs>
                    <a:gs pos="88000">
                      <a:srgbClr val="C5C7CA"/>
                    </a:gs>
                  </a:gsLst>
                  <a:lin ang="5400000"/>
                </a:gradFill>
                <a:latin typeface="Roboto"/>
              </a:rPr>
              <a:t> of us</a:t>
            </a:r>
          </a:p>
          <a:p>
            <a:endParaRPr lang="tr-TR" sz="6000" dirty="0" smtClean="0">
              <a:ln w="0"/>
              <a:gradFill>
                <a:gsLst>
                  <a:gs pos="21000">
                    <a:srgbClr val="53575C"/>
                  </a:gs>
                  <a:gs pos="88000">
                    <a:srgbClr val="C5C7CA"/>
                  </a:gs>
                </a:gsLst>
                <a:lin ang="5400000"/>
              </a:gradFill>
              <a:latin typeface="Roboto"/>
            </a:endParaRPr>
          </a:p>
          <a:p>
            <a:endParaRPr lang="tr-TR" sz="6000" dirty="0">
              <a:ln w="0"/>
              <a:gradFill>
                <a:gsLst>
                  <a:gs pos="21000">
                    <a:srgbClr val="53575C"/>
                  </a:gs>
                  <a:gs pos="88000">
                    <a:srgbClr val="C5C7CA"/>
                  </a:gs>
                </a:gsLst>
                <a:lin ang="5400000"/>
              </a:gradFill>
              <a:latin typeface="Roboto"/>
            </a:endParaRP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95" y="4102391"/>
            <a:ext cx="1790331" cy="1725575"/>
          </a:xfrm>
          <a:prstGeom prst="rect">
            <a:avLst/>
          </a:prstGeom>
        </p:spPr>
      </p:pic>
      <p:pic>
        <p:nvPicPr>
          <p:cNvPr id="10" name="İçerik Yer Tutucusu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4079" y="4535711"/>
            <a:ext cx="1693824" cy="858934"/>
          </a:xfrm>
          <a:prstGeom prst="rect">
            <a:avLst/>
          </a:prstGeom>
        </p:spPr>
      </p:pic>
      <p:sp>
        <p:nvSpPr>
          <p:cNvPr id="11" name="İçerik Yer Tutucusu 1"/>
          <p:cNvSpPr txBox="1">
            <a:spLocks/>
          </p:cNvSpPr>
          <p:nvPr/>
        </p:nvSpPr>
        <p:spPr>
          <a:xfrm>
            <a:off x="3867781" y="5931192"/>
            <a:ext cx="4456437" cy="593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4400" dirty="0" smtClean="0">
                <a:solidFill>
                  <a:schemeClr val="bg1"/>
                </a:solidFill>
              </a:rPr>
              <a:t>www.aktifatik.com</a:t>
            </a:r>
          </a:p>
        </p:txBody>
      </p:sp>
    </p:spTree>
    <p:extLst>
      <p:ext uri="{BB962C8B-B14F-4D97-AF65-F5344CB8AC3E}">
        <p14:creationId xmlns:p14="http://schemas.microsoft.com/office/powerpoint/2010/main" val="2089646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56178" y="420351"/>
            <a:ext cx="7351791" cy="646331"/>
          </a:xfrm>
          <a:prstGeom prst="rect">
            <a:avLst/>
          </a:prstGeom>
        </p:spPr>
        <p:txBody>
          <a:bodyPr wrap="square">
            <a:spAutoFit/>
          </a:bodyPr>
          <a:lstStyle/>
          <a:p>
            <a:r>
              <a:rPr lang="en-US" sz="3600" b="1" dirty="0">
                <a:solidFill>
                  <a:srgbClr val="7030A0"/>
                </a:solidFill>
                <a:latin typeface="Roboto"/>
              </a:rPr>
              <a:t>Known State Of The </a:t>
            </a:r>
            <a:r>
              <a:rPr lang="en-US" sz="3600" b="1" dirty="0" err="1" smtClean="0">
                <a:solidFill>
                  <a:srgbClr val="7030A0"/>
                </a:solidFill>
                <a:latin typeface="Roboto"/>
              </a:rPr>
              <a:t>Techn</a:t>
            </a:r>
            <a:r>
              <a:rPr lang="tr-TR" sz="3600" b="1" dirty="0">
                <a:solidFill>
                  <a:srgbClr val="7030A0"/>
                </a:solidFill>
                <a:latin typeface="Roboto"/>
              </a:rPr>
              <a:t>i</a:t>
            </a:r>
            <a:r>
              <a:rPr lang="en-US" sz="3600" b="1" dirty="0" smtClean="0">
                <a:solidFill>
                  <a:srgbClr val="7030A0"/>
                </a:solidFill>
                <a:latin typeface="Roboto"/>
              </a:rPr>
              <a:t>que</a:t>
            </a:r>
            <a:endParaRPr lang="en-US" sz="3600" b="1" dirty="0">
              <a:solidFill>
                <a:srgbClr val="7030A0"/>
              </a:solidFill>
              <a:latin typeface="Roboto"/>
            </a:endParaRP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sp>
        <p:nvSpPr>
          <p:cNvPr id="6" name="İçerik Yer Tutucusu 2"/>
          <p:cNvSpPr txBox="1">
            <a:spLocks/>
          </p:cNvSpPr>
          <p:nvPr/>
        </p:nvSpPr>
        <p:spPr>
          <a:xfrm>
            <a:off x="341798" y="1169594"/>
            <a:ext cx="8539980" cy="5180406"/>
          </a:xfrm>
          <a:prstGeom prst="rect">
            <a:avLst/>
          </a:prstGeom>
          <a:ln w="28575">
            <a:noFill/>
          </a:ln>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400" dirty="0">
                <a:latin typeface="Roboto"/>
              </a:rPr>
              <a:t>Today, for the disposal of waste, burning systems are used.</a:t>
            </a:r>
          </a:p>
          <a:p>
            <a:r>
              <a:rPr lang="en-US" sz="1400" dirty="0">
                <a:latin typeface="Roboto"/>
              </a:rPr>
              <a:t>Exhaust gas released as a result of combustion</a:t>
            </a:r>
          </a:p>
          <a:p>
            <a:r>
              <a:rPr lang="en-US" sz="1400" dirty="0">
                <a:latin typeface="Roboto"/>
              </a:rPr>
              <a:t>In the current technique disadvantages are as follows;</a:t>
            </a:r>
          </a:p>
          <a:p>
            <a:r>
              <a:rPr lang="en-US" sz="1400" dirty="0" smtClean="0">
                <a:latin typeface="Roboto"/>
              </a:rPr>
              <a:t>1</a:t>
            </a:r>
            <a:r>
              <a:rPr lang="tr-TR" sz="1400" dirty="0" smtClean="0">
                <a:latin typeface="Roboto"/>
              </a:rPr>
              <a:t> - </a:t>
            </a:r>
            <a:r>
              <a:rPr lang="en-US" sz="1400" dirty="0" smtClean="0">
                <a:latin typeface="Roboto"/>
              </a:rPr>
              <a:t>In </a:t>
            </a:r>
            <a:r>
              <a:rPr lang="en-US" sz="1400" dirty="0">
                <a:latin typeface="Roboto"/>
              </a:rPr>
              <a:t>existing systems, there is only one combustion chamber in the waste disposal boiler.</a:t>
            </a:r>
          </a:p>
          <a:p>
            <a:r>
              <a:rPr lang="en-US" sz="1400" dirty="0">
                <a:latin typeface="Roboto"/>
              </a:rPr>
              <a:t>In other words, combustion takes place once in the boiler. In this case, unburned gases and</a:t>
            </a:r>
          </a:p>
          <a:p>
            <a:r>
              <a:rPr lang="en-US" sz="1400" dirty="0">
                <a:latin typeface="Roboto"/>
              </a:rPr>
              <a:t>particles remain in the exhaust gas. Due to the discharge of unburned</a:t>
            </a:r>
          </a:p>
          <a:p>
            <a:r>
              <a:rPr lang="en-US" sz="1400" dirty="0">
                <a:latin typeface="Roboto"/>
              </a:rPr>
              <a:t>gases causes an inefficient disposal. Also unburned harmful gases and particles are also </a:t>
            </a:r>
            <a:r>
              <a:rPr lang="en-US" sz="1400" dirty="0" smtClean="0">
                <a:latin typeface="Roboto"/>
              </a:rPr>
              <a:t>released</a:t>
            </a:r>
          </a:p>
          <a:p>
            <a:r>
              <a:rPr lang="en-US" sz="1400" dirty="0" smtClean="0">
                <a:latin typeface="Roboto"/>
              </a:rPr>
              <a:t>into the environment.</a:t>
            </a:r>
          </a:p>
          <a:p>
            <a:r>
              <a:rPr lang="en-US" sz="1400" dirty="0" smtClean="0">
                <a:latin typeface="Roboto"/>
              </a:rPr>
              <a:t>2</a:t>
            </a:r>
            <a:r>
              <a:rPr lang="tr-TR" sz="1400" dirty="0" smtClean="0">
                <a:latin typeface="Roboto"/>
              </a:rPr>
              <a:t> - </a:t>
            </a:r>
            <a:r>
              <a:rPr lang="en-US" sz="1400" dirty="0" smtClean="0">
                <a:latin typeface="Roboto"/>
              </a:rPr>
              <a:t> </a:t>
            </a:r>
            <a:r>
              <a:rPr lang="en-US" sz="1400" dirty="0">
                <a:latin typeface="Roboto"/>
              </a:rPr>
              <a:t>In existing systems direct air boiler for combustion is transferred to the combustion chamber</a:t>
            </a:r>
          </a:p>
          <a:p>
            <a:r>
              <a:rPr lang="en-US" sz="1400" dirty="0">
                <a:latin typeface="Roboto"/>
              </a:rPr>
              <a:t>inside. Low temperature outdoor environment to the combustion chamber air supply affects</a:t>
            </a:r>
          </a:p>
          <a:p>
            <a:r>
              <a:rPr lang="en-US" sz="1400" dirty="0">
                <a:latin typeface="Roboto"/>
              </a:rPr>
              <a:t>combustion efficiency negatively.</a:t>
            </a:r>
          </a:p>
          <a:p>
            <a:r>
              <a:rPr lang="en-US" sz="1400" dirty="0" smtClean="0">
                <a:latin typeface="Roboto"/>
              </a:rPr>
              <a:t>3</a:t>
            </a:r>
            <a:r>
              <a:rPr lang="tr-TR" sz="1400" dirty="0" smtClean="0">
                <a:latin typeface="Roboto"/>
              </a:rPr>
              <a:t> - </a:t>
            </a:r>
            <a:r>
              <a:rPr lang="en-US" sz="1400" dirty="0" smtClean="0">
                <a:latin typeface="Roboto"/>
              </a:rPr>
              <a:t>In </a:t>
            </a:r>
            <a:r>
              <a:rPr lang="en-US" sz="1400" dirty="0">
                <a:latin typeface="Roboto"/>
              </a:rPr>
              <a:t>existing systems, in waste collecting crucibles that supply the waste to the boiler, waste</a:t>
            </a:r>
          </a:p>
          <a:p>
            <a:r>
              <a:rPr lang="en-US" sz="1400" dirty="0">
                <a:latin typeface="Roboto"/>
              </a:rPr>
              <a:t>becomes solid, as a result of which it is difficult to send waste to the boiler and even it can not be</a:t>
            </a:r>
          </a:p>
          <a:p>
            <a:r>
              <a:rPr lang="en-US" sz="1400" dirty="0">
                <a:latin typeface="Roboto"/>
              </a:rPr>
              <a:t>sent. This situation causes the system to fail and stop.</a:t>
            </a:r>
          </a:p>
          <a:p>
            <a:r>
              <a:rPr lang="en-US" sz="1400" dirty="0" smtClean="0">
                <a:latin typeface="Roboto"/>
              </a:rPr>
              <a:t>4</a:t>
            </a:r>
            <a:r>
              <a:rPr lang="tr-TR" sz="1400" dirty="0" smtClean="0">
                <a:latin typeface="Roboto"/>
              </a:rPr>
              <a:t> - </a:t>
            </a:r>
            <a:r>
              <a:rPr lang="en-US" sz="1400" dirty="0" smtClean="0">
                <a:latin typeface="Roboto"/>
              </a:rPr>
              <a:t>In </a:t>
            </a:r>
            <a:r>
              <a:rPr lang="en-US" sz="1400" dirty="0">
                <a:latin typeface="Roboto"/>
              </a:rPr>
              <a:t>the existing system, waste is fed to the boiler from the top of the combustion chamber. Waste</a:t>
            </a:r>
          </a:p>
          <a:p>
            <a:r>
              <a:rPr lang="en-US" sz="1400" dirty="0">
                <a:latin typeface="Roboto"/>
              </a:rPr>
              <a:t>feeding this way, the risk of fire in the system carrying the waste creates.</a:t>
            </a:r>
          </a:p>
        </p:txBody>
      </p:sp>
      <p:sp>
        <p:nvSpPr>
          <p:cNvPr id="10" name="İçerik Yer Tutucusu 1"/>
          <p:cNvSpPr txBox="1">
            <a:spLocks/>
          </p:cNvSpPr>
          <p:nvPr/>
        </p:nvSpPr>
        <p:spPr>
          <a:xfrm>
            <a:off x="4951309"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dirty="0" smtClean="0">
                <a:solidFill>
                  <a:schemeClr val="bg1"/>
                </a:solidFill>
              </a:rPr>
              <a:t>www.aktifatik.com</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808" r="16568" b="10663"/>
          <a:stretch/>
        </p:blipFill>
        <p:spPr>
          <a:xfrm>
            <a:off x="8881778" y="2337814"/>
            <a:ext cx="2992158" cy="4012186"/>
          </a:xfrm>
          <a:prstGeom prst="rect">
            <a:avLst/>
          </a:prstGeom>
        </p:spPr>
      </p:pic>
    </p:spTree>
    <p:extLst>
      <p:ext uri="{BB962C8B-B14F-4D97-AF65-F5344CB8AC3E}">
        <p14:creationId xmlns:p14="http://schemas.microsoft.com/office/powerpoint/2010/main" val="10192987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29686" y="400616"/>
            <a:ext cx="7656271" cy="646331"/>
          </a:xfrm>
          <a:prstGeom prst="rect">
            <a:avLst/>
          </a:prstGeom>
        </p:spPr>
        <p:txBody>
          <a:bodyPr wrap="square">
            <a:spAutoFit/>
          </a:bodyPr>
          <a:lstStyle/>
          <a:p>
            <a:r>
              <a:rPr lang="en-US" sz="3600" b="1" dirty="0">
                <a:solidFill>
                  <a:srgbClr val="7030A0"/>
                </a:solidFill>
                <a:latin typeface="Roboto"/>
              </a:rPr>
              <a:t>The Object Of The </a:t>
            </a:r>
            <a:r>
              <a:rPr lang="en-US" sz="3600" b="1" dirty="0" smtClean="0">
                <a:solidFill>
                  <a:srgbClr val="7030A0"/>
                </a:solidFill>
                <a:latin typeface="Roboto"/>
              </a:rPr>
              <a:t>Invent</a:t>
            </a:r>
            <a:r>
              <a:rPr lang="tr-TR" sz="3600" b="1" dirty="0" smtClean="0">
                <a:solidFill>
                  <a:srgbClr val="7030A0"/>
                </a:solidFill>
                <a:latin typeface="Roboto"/>
              </a:rPr>
              <a:t>i</a:t>
            </a:r>
            <a:r>
              <a:rPr lang="en-US" sz="3600" b="1" dirty="0" smtClean="0">
                <a:solidFill>
                  <a:srgbClr val="7030A0"/>
                </a:solidFill>
                <a:latin typeface="Roboto"/>
              </a:rPr>
              <a:t>on</a:t>
            </a:r>
            <a:endParaRPr lang="en-US" sz="3600" b="1" dirty="0">
              <a:solidFill>
                <a:srgbClr val="7030A0"/>
              </a:solidFill>
              <a:latin typeface="Roboto"/>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sp>
        <p:nvSpPr>
          <p:cNvPr id="4" name="İçerik Yer Tutucusu 2"/>
          <p:cNvSpPr txBox="1">
            <a:spLocks/>
          </p:cNvSpPr>
          <p:nvPr/>
        </p:nvSpPr>
        <p:spPr>
          <a:xfrm>
            <a:off x="236036" y="1185914"/>
            <a:ext cx="9215639" cy="5206202"/>
          </a:xfrm>
          <a:prstGeom prst="rect">
            <a:avLst/>
          </a:prstGeom>
          <a:noFill/>
          <a:ln>
            <a:noFill/>
          </a:ln>
          <a:effectLst>
            <a:glow rad="127000">
              <a:schemeClr val="accent1">
                <a:alpha val="40000"/>
              </a:schemeClr>
            </a:glow>
            <a:outerShdw blurRad="1270000" dir="12000000" algn="ctr" rotWithShape="0">
              <a:srgbClr val="000000">
                <a:alpha val="57000"/>
              </a:srgbClr>
            </a:outerShdw>
          </a:effectLst>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400" dirty="0">
                <a:latin typeface="Roboto"/>
              </a:rPr>
              <a:t>1.SPD invention eliminates all the disadvantages that meet the above mentioned requirements. It</a:t>
            </a:r>
          </a:p>
          <a:p>
            <a:r>
              <a:rPr lang="en-US" sz="1400" dirty="0">
                <a:latin typeface="Roboto"/>
              </a:rPr>
              <a:t>is about the waste disposal system that lifts and brings some additional advantages.</a:t>
            </a:r>
          </a:p>
          <a:p>
            <a:r>
              <a:rPr lang="en-US" sz="1400" dirty="0">
                <a:latin typeface="Roboto"/>
              </a:rPr>
              <a:t>2. An object of the invention; waste collection during the transfer of waste to the waste disposal</a:t>
            </a:r>
          </a:p>
          <a:p>
            <a:r>
              <a:rPr lang="en-US" sz="1400" dirty="0">
                <a:latin typeface="Roboto"/>
              </a:rPr>
              <a:t>boiler by preventing lumps and solidification in the crucible, to prevent incoming system</a:t>
            </a:r>
          </a:p>
          <a:p>
            <a:r>
              <a:rPr lang="en-US" sz="1400" dirty="0">
                <a:latin typeface="Roboto"/>
              </a:rPr>
              <a:t>downtime.</a:t>
            </a:r>
          </a:p>
          <a:p>
            <a:r>
              <a:rPr lang="en-US" sz="1400" dirty="0">
                <a:latin typeface="Roboto"/>
              </a:rPr>
              <a:t>3. Another object of the invention; feeding the wastes from the bottom to the waste disposal boiler</a:t>
            </a:r>
          </a:p>
          <a:p>
            <a:r>
              <a:rPr lang="en-US" sz="1400" dirty="0">
                <a:latin typeface="Roboto"/>
              </a:rPr>
              <a:t>to prevent the risk of fire from occurring in the carrier system where the wastes are transported.</a:t>
            </a:r>
          </a:p>
          <a:p>
            <a:r>
              <a:rPr lang="en-US" sz="1400" dirty="0">
                <a:latin typeface="Roboto"/>
              </a:rPr>
              <a:t>4. Another object of the invention; the air used for combustion in the waste disposal boiler,</a:t>
            </a:r>
          </a:p>
          <a:p>
            <a:r>
              <a:rPr lang="en-US" sz="1400" dirty="0">
                <a:latin typeface="Roboto"/>
              </a:rPr>
              <a:t>heating and combustion process by pre-heating with the waste disposal boiler to ensure efficient</a:t>
            </a:r>
          </a:p>
          <a:p>
            <a:r>
              <a:rPr lang="en-US" sz="1400" dirty="0">
                <a:latin typeface="Roboto"/>
              </a:rPr>
              <a:t>realization.</a:t>
            </a:r>
          </a:p>
          <a:p>
            <a:r>
              <a:rPr lang="en-US" sz="1400" dirty="0">
                <a:latin typeface="Roboto"/>
              </a:rPr>
              <a:t>5. Another object of the invention; multiple combustion in waste disposal boiler unburned in the</a:t>
            </a:r>
          </a:p>
          <a:p>
            <a:r>
              <a:rPr lang="en-US" sz="1400" dirty="0">
                <a:latin typeface="Roboto"/>
              </a:rPr>
              <a:t>exhaust gas coming out of the waste disposal boiler to minimize the amount of gas and particles.</a:t>
            </a:r>
          </a:p>
          <a:p>
            <a:r>
              <a:rPr lang="en-US" sz="1400" dirty="0">
                <a:latin typeface="Roboto"/>
              </a:rPr>
              <a:t>6. Another object of the invention; exhaust gas from the waste disposal boiler, its temperature</a:t>
            </a:r>
          </a:p>
          <a:p>
            <a:r>
              <a:rPr lang="en-US" sz="1400" dirty="0">
                <a:latin typeface="Roboto"/>
              </a:rPr>
              <a:t>and to keep the contents under constant control and to recycle the heat of the exhaust gas to</a:t>
            </a:r>
          </a:p>
          <a:p>
            <a:r>
              <a:rPr lang="en-US" sz="1400" dirty="0">
                <a:latin typeface="Roboto"/>
              </a:rPr>
              <a:t>determine whether the decision to use or give to the environment is determined by the system.</a:t>
            </a:r>
          </a:p>
        </p:txBody>
      </p:sp>
      <p:sp>
        <p:nvSpPr>
          <p:cNvPr id="7" name="İçerik Yer Tutucusu 1"/>
          <p:cNvSpPr txBox="1">
            <a:spLocks/>
          </p:cNvSpPr>
          <p:nvPr/>
        </p:nvSpPr>
        <p:spPr>
          <a:xfrm>
            <a:off x="4605054" y="639695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pic>
        <p:nvPicPr>
          <p:cNvPr id="11" name="Resim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482603" y="1148603"/>
            <a:ext cx="6858000" cy="4560794"/>
          </a:xfrm>
          <a:prstGeom prst="rect">
            <a:avLst/>
          </a:prstGeom>
        </p:spPr>
      </p:pic>
    </p:spTree>
    <p:extLst>
      <p:ext uri="{BB962C8B-B14F-4D97-AF65-F5344CB8AC3E}">
        <p14:creationId xmlns:p14="http://schemas.microsoft.com/office/powerpoint/2010/main" val="1606700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o 1"/>
          <p:cNvGraphicFramePr>
            <a:graphicFrameLocks noGrp="1"/>
          </p:cNvGraphicFramePr>
          <p:nvPr>
            <p:extLst>
              <p:ext uri="{D42A27DB-BD31-4B8C-83A1-F6EECF244321}">
                <p14:modId xmlns:p14="http://schemas.microsoft.com/office/powerpoint/2010/main" val="382395051"/>
              </p:ext>
            </p:extLst>
          </p:nvPr>
        </p:nvGraphicFramePr>
        <p:xfrm>
          <a:off x="159658" y="1169013"/>
          <a:ext cx="11814629" cy="5422287"/>
        </p:xfrm>
        <a:graphic>
          <a:graphicData uri="http://schemas.openxmlformats.org/drawingml/2006/table">
            <a:tbl>
              <a:tblPr firstRow="1" firstCol="1" bandRow="1">
                <a:tableStyleId>{616DA210-FB5B-4158-B5E0-FEB733F419BA}</a:tableStyleId>
              </a:tblPr>
              <a:tblGrid>
                <a:gridCol w="2738867">
                  <a:extLst>
                    <a:ext uri="{9D8B030D-6E8A-4147-A177-3AD203B41FA5}">
                      <a16:colId xmlns:a16="http://schemas.microsoft.com/office/drawing/2014/main" xmlns="" val="20000"/>
                    </a:ext>
                  </a:extLst>
                </a:gridCol>
                <a:gridCol w="3559670">
                  <a:extLst>
                    <a:ext uri="{9D8B030D-6E8A-4147-A177-3AD203B41FA5}">
                      <a16:colId xmlns:a16="http://schemas.microsoft.com/office/drawing/2014/main" xmlns="" val="20001"/>
                    </a:ext>
                  </a:extLst>
                </a:gridCol>
                <a:gridCol w="5516092">
                  <a:extLst>
                    <a:ext uri="{9D8B030D-6E8A-4147-A177-3AD203B41FA5}">
                      <a16:colId xmlns:a16="http://schemas.microsoft.com/office/drawing/2014/main" xmlns="" val="20002"/>
                    </a:ext>
                  </a:extLst>
                </a:gridCol>
              </a:tblGrid>
              <a:tr h="298596">
                <a:tc>
                  <a:txBody>
                    <a:bodyPr/>
                    <a:lstStyle/>
                    <a:p>
                      <a:endParaRPr lang="tr-TR" sz="1000" dirty="0">
                        <a:latin typeface="Roboto"/>
                      </a:endParaRPr>
                    </a:p>
                  </a:txBody>
                  <a:tcPr marL="108000" marR="108000" marT="0" marB="0" anchor="ctr">
                    <a:solidFill>
                      <a:schemeClr val="bg1"/>
                    </a:solidFill>
                  </a:tcPr>
                </a:tc>
                <a:tc>
                  <a:txBody>
                    <a:bodyPr/>
                    <a:lstStyle/>
                    <a:p>
                      <a:pPr marL="0" algn="ctr" defTabSz="914400" rtl="0" eaLnBrk="1" fontAlgn="b" latinLnBrk="0" hangingPunct="1"/>
                      <a:r>
                        <a:rPr lang="tr-TR" sz="1400" u="none" strike="noStrike" kern="1200" dirty="0" smtClean="0">
                          <a:effectLst/>
                        </a:rPr>
                        <a:t>SPD SYSTEM</a:t>
                      </a:r>
                      <a:endParaRPr lang="tr-TR" sz="1400" b="1" u="none" strike="noStrike" kern="1200" dirty="0">
                        <a:solidFill>
                          <a:schemeClr val="tx1"/>
                        </a:solidFill>
                        <a:effectLst/>
                        <a:latin typeface="Roboto"/>
                        <a:ea typeface="+mn-ea"/>
                        <a:cs typeface="+mn-cs"/>
                      </a:endParaRPr>
                    </a:p>
                  </a:txBody>
                  <a:tcPr marL="108000" marR="108000" marT="0" marB="0" anchor="ctr">
                    <a:solidFill>
                      <a:srgbClr val="7030A0">
                        <a:alpha val="20000"/>
                      </a:srgbClr>
                    </a:solidFill>
                  </a:tcPr>
                </a:tc>
                <a:tc>
                  <a:txBody>
                    <a:bodyPr/>
                    <a:lstStyle/>
                    <a:p>
                      <a:pPr marL="0" algn="ctr" defTabSz="914400" rtl="0" eaLnBrk="1" fontAlgn="b" latinLnBrk="0" hangingPunct="1"/>
                      <a:r>
                        <a:rPr lang="tr-TR" sz="1400" u="none" strike="noStrike" kern="1200" dirty="0" smtClean="0">
                          <a:effectLst/>
                        </a:rPr>
                        <a:t>CLASSIC</a:t>
                      </a:r>
                      <a:r>
                        <a:rPr lang="tr-TR" sz="1400" u="none" strike="noStrike" kern="1200" baseline="0" dirty="0" smtClean="0">
                          <a:effectLst/>
                        </a:rPr>
                        <a:t> BURNING SYSTEMS</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0"/>
                  </a:ext>
                </a:extLst>
              </a:tr>
              <a:tr h="296457">
                <a:tc>
                  <a:txBody>
                    <a:bodyPr/>
                    <a:lstStyle/>
                    <a:p>
                      <a:pPr algn="l"/>
                      <a:r>
                        <a:rPr lang="tr-TR" sz="1400" u="none" strike="noStrike" kern="1200" dirty="0" smtClean="0">
                          <a:effectLst/>
                        </a:rPr>
                        <a:t>FUEL USED</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fontAlgn="b" latinLnBrk="0" hangingPunct="1"/>
                      <a:r>
                        <a:rPr lang="tr-TR" sz="1400" u="none" strike="noStrike" kern="1200" dirty="0" smtClean="0">
                          <a:effectLst/>
                        </a:rPr>
                        <a:t>Everything that can burn</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400" dirty="0" smtClean="0"/>
                        <a:t>Any natural gas or combustible Fuel-oil or Coal</a:t>
                      </a:r>
                      <a:endParaRPr lang="tr-TR" sz="1400" dirty="0" smtClean="0">
                        <a:latin typeface="Roboto"/>
                      </a:endParaRPr>
                    </a:p>
                  </a:txBody>
                  <a:tcPr marL="108000" marR="108000" marT="0" marB="0" anchor="ctr">
                    <a:solidFill>
                      <a:schemeClr val="bg2"/>
                    </a:solidFill>
                  </a:tcPr>
                </a:tc>
                <a:extLst>
                  <a:ext uri="{0D108BD9-81ED-4DB2-BD59-A6C34878D82A}">
                    <a16:rowId xmlns:a16="http://schemas.microsoft.com/office/drawing/2014/main" xmlns="" val="10001"/>
                  </a:ext>
                </a:extLst>
              </a:tr>
              <a:tr h="647277">
                <a:tc>
                  <a:txBody>
                    <a:bodyPr/>
                    <a:lstStyle/>
                    <a:p>
                      <a:pPr marL="0" algn="l" defTabSz="914400" rtl="0" eaLnBrk="1" latinLnBrk="0" hangingPunct="1"/>
                      <a:r>
                        <a:rPr lang="tr-TR" sz="1400" u="none" strike="noStrike" kern="1200" dirty="0" smtClean="0">
                          <a:effectLst/>
                        </a:rPr>
                        <a:t>FUEL FEATURES</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fontAlgn="b" latinLnBrk="0" hangingPunct="1"/>
                      <a:r>
                        <a:rPr lang="en-US" sz="1400" u="none" strike="noStrike" kern="1200" dirty="0" smtClean="0">
                          <a:effectLst/>
                        </a:rPr>
                        <a:t>Above 800 kcal / kg thermal value everything that can burn</a:t>
                      </a:r>
                      <a:r>
                        <a:rPr lang="tr-TR" sz="1400" u="none" strike="noStrike" kern="1200" dirty="0" smtClean="0">
                          <a:effectLst/>
                        </a:rPr>
                        <a:t>.</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algn="l" defTabSz="914400" rtl="0" eaLnBrk="1" fontAlgn="b" latinLnBrk="0" hangingPunct="1"/>
                      <a:r>
                        <a:rPr lang="en-US" sz="1400" u="none" strike="noStrike" kern="1200" dirty="0" smtClean="0">
                          <a:effectLst/>
                        </a:rPr>
                        <a:t>Which fuel is designed for it can only burn that fuel. Fuel If coal will be used as the thermal value of coal 3,600 kcal / kg or above must.</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2"/>
                  </a:ext>
                </a:extLst>
              </a:tr>
              <a:tr h="215759">
                <a:tc>
                  <a:txBody>
                    <a:bodyPr/>
                    <a:lstStyle/>
                    <a:p>
                      <a:pPr marL="0" algn="l" defTabSz="914400" rtl="0" eaLnBrk="1" latinLnBrk="0" hangingPunct="1"/>
                      <a:r>
                        <a:rPr lang="tr-TR" sz="1400" u="none" strike="noStrike" kern="1200" dirty="0" smtClean="0">
                          <a:effectLst/>
                        </a:rPr>
                        <a:t>HELLOW TEMPERATURE</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fontAlgn="b" latinLnBrk="0" hangingPunct="1"/>
                      <a:r>
                        <a:rPr lang="tr-TR" sz="1400" u="none" strike="noStrike" kern="1200" dirty="0" smtClean="0">
                          <a:effectLst/>
                        </a:rPr>
                        <a:t>BETWEEN 1,250  1,650 degC</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algn="l" defTabSz="914400" rtl="0" eaLnBrk="1" fontAlgn="b" latinLnBrk="0" hangingPunct="1"/>
                      <a:r>
                        <a:rPr lang="tr-TR" sz="1400" u="none" strike="noStrike" kern="1200" dirty="0" smtClean="0">
                          <a:effectLst/>
                        </a:rPr>
                        <a:t>Maximum 600 degC</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3"/>
                  </a:ext>
                </a:extLst>
              </a:tr>
              <a:tr h="221866">
                <a:tc>
                  <a:txBody>
                    <a:bodyPr/>
                    <a:lstStyle/>
                    <a:p>
                      <a:pPr marL="0" algn="l" defTabSz="914400" rtl="0" eaLnBrk="1" latinLnBrk="0" hangingPunct="1"/>
                      <a:r>
                        <a:rPr lang="tr-TR" sz="1400" u="none" strike="noStrike" kern="1200" dirty="0" smtClean="0">
                          <a:effectLst/>
                        </a:rPr>
                        <a:t>BASIC</a:t>
                      </a:r>
                      <a:r>
                        <a:rPr lang="tr-TR" sz="1400" u="none" strike="noStrike" kern="1200" baseline="0" dirty="0" smtClean="0">
                          <a:effectLst/>
                        </a:rPr>
                        <a:t> AIM</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fontAlgn="b" latinLnBrk="0" hangingPunct="1"/>
                      <a:r>
                        <a:rPr lang="tr-TR" sz="1400" u="none" strike="noStrike" kern="1200" dirty="0" smtClean="0">
                          <a:effectLst/>
                        </a:rPr>
                        <a:t>Full</a:t>
                      </a:r>
                      <a:r>
                        <a:rPr lang="tr-TR" sz="1400" u="none" strike="noStrike" kern="1200" baseline="0" dirty="0" smtClean="0">
                          <a:effectLst/>
                        </a:rPr>
                        <a:t> Waste Disposal</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algn="l"/>
                      <a:r>
                        <a:rPr lang="tr-TR" sz="1400" u="none" strike="noStrike" kern="1200" dirty="0" smtClean="0">
                          <a:effectLst/>
                        </a:rPr>
                        <a:t>Only Partial</a:t>
                      </a:r>
                      <a:r>
                        <a:rPr lang="tr-TR" sz="1400" u="none" strike="noStrike" kern="1200" baseline="0" dirty="0" smtClean="0">
                          <a:effectLst/>
                        </a:rPr>
                        <a:t> Waste Disposal</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4"/>
                  </a:ext>
                </a:extLst>
              </a:tr>
              <a:tr h="453768">
                <a:tc>
                  <a:txBody>
                    <a:bodyPr/>
                    <a:lstStyle/>
                    <a:p>
                      <a:pPr marL="0" algn="l" defTabSz="914400" rtl="0" eaLnBrk="1" latinLnBrk="0" hangingPunct="1"/>
                      <a:r>
                        <a:rPr lang="tr-TR" sz="1400" u="none" strike="noStrike" kern="1200" dirty="0" smtClean="0">
                          <a:effectLst/>
                        </a:rPr>
                        <a:t>FLUE GAS OUTLET TEMPERATURE</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algn="l"/>
                      <a:r>
                        <a:rPr lang="en-US" sz="1400" u="none" strike="noStrike" kern="1200" dirty="0" smtClean="0">
                          <a:effectLst/>
                        </a:rPr>
                        <a:t>600 to 900 </a:t>
                      </a:r>
                      <a:r>
                        <a:rPr lang="en-US" sz="1400" u="none" strike="noStrike" kern="1200" dirty="0" err="1" smtClean="0">
                          <a:effectLst/>
                        </a:rPr>
                        <a:t>degC</a:t>
                      </a:r>
                      <a:r>
                        <a:rPr lang="en-US" sz="1400" u="none" strike="noStrike" kern="1200" dirty="0" smtClean="0">
                          <a:effectLst/>
                        </a:rPr>
                        <a:t> In this way, the resulting heat it will be possible to use</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algn="l"/>
                      <a:r>
                        <a:rPr lang="en-US" sz="1400" u="none" strike="noStrike" kern="1200" dirty="0" smtClean="0">
                          <a:effectLst/>
                        </a:rPr>
                        <a:t>150 to 200 </a:t>
                      </a:r>
                      <a:r>
                        <a:rPr lang="en-US" sz="1400" u="none" strike="noStrike" kern="1200" dirty="0" err="1" smtClean="0">
                          <a:effectLst/>
                        </a:rPr>
                        <a:t>degC</a:t>
                      </a:r>
                      <a:r>
                        <a:rPr lang="en-US" sz="1400" u="none" strike="noStrike" kern="1200" dirty="0" smtClean="0">
                          <a:effectLst/>
                        </a:rPr>
                        <a:t> max This heat for the efficiency of the boiler asked to be a minimum</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5"/>
                  </a:ext>
                </a:extLst>
              </a:tr>
              <a:tr h="1078795">
                <a:tc>
                  <a:txBody>
                    <a:bodyPr/>
                    <a:lstStyle/>
                    <a:p>
                      <a:pPr marL="0" algn="l" defTabSz="914400" rtl="0" eaLnBrk="1" latinLnBrk="0" hangingPunct="1"/>
                      <a:r>
                        <a:rPr lang="tr-TR" sz="1400" u="none" strike="noStrike" kern="1200" dirty="0" smtClean="0">
                          <a:effectLst/>
                        </a:rPr>
                        <a:t>CHIMNEY GAS EMISSIONS</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r>
                        <a:rPr lang="en-US" sz="1400" u="none" strike="noStrike" kern="1200" dirty="0" smtClean="0">
                          <a:effectLst/>
                        </a:rPr>
                        <a:t>Whatever fuel is used emission</a:t>
                      </a:r>
                      <a:r>
                        <a:rPr lang="tr-TR" sz="1400" u="none" strike="noStrike" kern="1200" baseline="0" dirty="0" smtClean="0">
                          <a:effectLst/>
                        </a:rPr>
                        <a:t> </a:t>
                      </a:r>
                      <a:r>
                        <a:rPr lang="en-US" sz="1400" u="none" strike="noStrike" kern="1200" dirty="0" smtClean="0">
                          <a:effectLst/>
                        </a:rPr>
                        <a:t>values ​​</a:t>
                      </a:r>
                      <a:r>
                        <a:rPr lang="tr-TR" sz="1400" u="none" strike="noStrike" kern="1200" dirty="0" smtClean="0">
                          <a:effectLst/>
                        </a:rPr>
                        <a:t>are</a:t>
                      </a:r>
                      <a:r>
                        <a:rPr lang="en-US" sz="1400" u="none" strike="noStrike" kern="1200" dirty="0" smtClean="0">
                          <a:effectLst/>
                        </a:rPr>
                        <a:t>below </a:t>
                      </a:r>
                      <a:r>
                        <a:rPr lang="tr-TR" sz="1400" u="none" strike="noStrike" kern="1200" dirty="0" smtClean="0">
                          <a:effectLst/>
                        </a:rPr>
                        <a:t>world</a:t>
                      </a:r>
                      <a:r>
                        <a:rPr lang="en-US" sz="1400" u="none" strike="noStrike" kern="1200" dirty="0" smtClean="0">
                          <a:effectLst/>
                        </a:rPr>
                        <a:t> standards.</a:t>
                      </a:r>
                      <a:r>
                        <a:rPr lang="tr-TR" sz="1400" u="none" strike="noStrike" kern="1200" dirty="0" smtClean="0">
                          <a:effectLst/>
                        </a:rPr>
                        <a:t>Even</a:t>
                      </a:r>
                      <a:r>
                        <a:rPr lang="en-US" sz="1400" u="none" strike="noStrike" kern="1200" dirty="0" smtClean="0">
                          <a:effectLst/>
                        </a:rPr>
                        <a:t> </a:t>
                      </a:r>
                      <a:r>
                        <a:rPr lang="tr-TR" sz="1400" u="none" strike="noStrike" kern="1200" dirty="0" smtClean="0">
                          <a:effectLst/>
                        </a:rPr>
                        <a:t>high </a:t>
                      </a:r>
                      <a:r>
                        <a:rPr lang="en-US" sz="1400" u="none" strike="noStrike" kern="1200" dirty="0" err="1" smtClean="0">
                          <a:effectLst/>
                        </a:rPr>
                        <a:t>sul</a:t>
                      </a:r>
                      <a:r>
                        <a:rPr lang="tr-TR" sz="1400" u="none" strike="noStrike" kern="1200" dirty="0" smtClean="0">
                          <a:effectLst/>
                        </a:rPr>
                        <a:t>phur</a:t>
                      </a:r>
                      <a:r>
                        <a:rPr lang="en-US" sz="1400" u="none" strike="noStrike" kern="1200" dirty="0" smtClean="0">
                          <a:effectLst/>
                        </a:rPr>
                        <a:t> coal is burned</a:t>
                      </a:r>
                      <a:r>
                        <a:rPr lang="tr-TR" sz="1400" u="none" strike="noStrike" kern="1200" dirty="0" smtClean="0">
                          <a:effectLst/>
                        </a:rPr>
                        <a:t> w</a:t>
                      </a:r>
                      <a:r>
                        <a:rPr lang="en-US" sz="1400" u="none" strike="noStrike" kern="1200" dirty="0" err="1" smtClean="0">
                          <a:effectLst/>
                        </a:rPr>
                        <a:t>ith</a:t>
                      </a:r>
                      <a:r>
                        <a:rPr lang="en-US" sz="1400" u="none" strike="noStrike" kern="1200" dirty="0" smtClean="0">
                          <a:effectLst/>
                        </a:rPr>
                        <a:t> «scrubber» or special filters there is no </a:t>
                      </a:r>
                      <a:r>
                        <a:rPr lang="en-US" sz="1400" u="none" strike="noStrike" kern="1200" dirty="0" err="1" smtClean="0">
                          <a:effectLst/>
                        </a:rPr>
                        <a:t>sul</a:t>
                      </a:r>
                      <a:r>
                        <a:rPr lang="tr-TR" sz="1400" u="none" strike="noStrike" kern="1200" dirty="0" smtClean="0">
                          <a:effectLst/>
                        </a:rPr>
                        <a:t>phure</a:t>
                      </a:r>
                      <a:r>
                        <a:rPr lang="en-US" sz="1400" u="none" strike="noStrike" kern="1200" dirty="0" smtClean="0">
                          <a:effectLst/>
                        </a:rPr>
                        <a:t> </a:t>
                      </a:r>
                      <a:r>
                        <a:rPr lang="en-US" sz="1400" u="none" strike="noStrike" kern="1200" dirty="0" err="1" smtClean="0">
                          <a:effectLst/>
                        </a:rPr>
                        <a:t>emissio</a:t>
                      </a:r>
                      <a:r>
                        <a:rPr lang="tr-TR" sz="1400" u="none" strike="noStrike" kern="1200" dirty="0" smtClean="0">
                          <a:effectLst/>
                        </a:rPr>
                        <a:t>n</a:t>
                      </a:r>
                      <a:endParaRPr lang="en-US" sz="1400" b="0" i="0" u="none" strike="noStrike" kern="1200" dirty="0" smtClean="0">
                        <a:solidFill>
                          <a:schemeClr val="tx1"/>
                        </a:solidFill>
                        <a:effectLst/>
                        <a:latin typeface="Roboto"/>
                        <a:ea typeface="+mn-ea"/>
                        <a:cs typeface="+mn-cs"/>
                      </a:endParaRPr>
                    </a:p>
                  </a:txBody>
                  <a:tcPr marL="108000" marR="108000" marT="0" marB="0" anchor="ctr">
                    <a:solidFill>
                      <a:srgbClr val="7030A0">
                        <a:alpha val="20000"/>
                      </a:srgbClr>
                    </a:solidFill>
                  </a:tcPr>
                </a:tc>
                <a:tc>
                  <a:txBody>
                    <a:bodyPr/>
                    <a:lstStyle/>
                    <a:p>
                      <a:pPr algn="l"/>
                      <a:r>
                        <a:rPr lang="tr-TR" sz="1400" u="none" strike="noStrike" kern="1200" dirty="0" smtClean="0">
                          <a:effectLst/>
                        </a:rPr>
                        <a:t>No p</a:t>
                      </a:r>
                      <a:r>
                        <a:rPr lang="en-US" sz="1400" u="none" strike="noStrike" kern="1200" dirty="0" err="1" smtClean="0">
                          <a:effectLst/>
                        </a:rPr>
                        <a:t>roblem</a:t>
                      </a:r>
                      <a:r>
                        <a:rPr lang="tr-TR" sz="1400" u="none" strike="noStrike" kern="1200" dirty="0" smtClean="0">
                          <a:effectLst/>
                        </a:rPr>
                        <a:t>s</a:t>
                      </a:r>
                      <a:r>
                        <a:rPr lang="en-US" sz="1400" u="none" strike="noStrike" kern="1200" dirty="0" smtClean="0">
                          <a:effectLst/>
                        </a:rPr>
                        <a:t> in case of </a:t>
                      </a:r>
                      <a:r>
                        <a:rPr lang="tr-TR" sz="1400" u="none" strike="noStrike" kern="1200" dirty="0" smtClean="0">
                          <a:effectLst/>
                        </a:rPr>
                        <a:t>usage of </a:t>
                      </a:r>
                      <a:r>
                        <a:rPr lang="en-US" sz="1400" u="none" strike="noStrike" kern="1200" dirty="0" smtClean="0">
                          <a:effectLst/>
                        </a:rPr>
                        <a:t>natural gas </a:t>
                      </a:r>
                      <a:r>
                        <a:rPr lang="tr-TR" sz="1400" u="none" strike="noStrike" kern="1200" dirty="0" smtClean="0">
                          <a:effectLst/>
                        </a:rPr>
                        <a:t>Incase</a:t>
                      </a:r>
                      <a:r>
                        <a:rPr lang="tr-TR" sz="1400" u="none" strike="noStrike" kern="1200" baseline="0" dirty="0" smtClean="0">
                          <a:effectLst/>
                        </a:rPr>
                        <a:t> of usage of </a:t>
                      </a:r>
                      <a:r>
                        <a:rPr lang="en-US" sz="1400" u="none" strike="noStrike" kern="1200" dirty="0" smtClean="0">
                          <a:effectLst/>
                        </a:rPr>
                        <a:t>fuel oil or coal emission in Compliance with parameters a series to provide measures must be taken.</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6"/>
                  </a:ext>
                </a:extLst>
              </a:tr>
              <a:tr h="265539">
                <a:tc>
                  <a:txBody>
                    <a:bodyPr/>
                    <a:lstStyle/>
                    <a:p>
                      <a:pPr marL="0" algn="l" defTabSz="914400" rtl="0" eaLnBrk="1" latinLnBrk="0" hangingPunct="1"/>
                      <a:r>
                        <a:rPr lang="tr-TR" sz="1400" u="none" strike="noStrike" kern="1200" dirty="0" smtClean="0">
                          <a:effectLst/>
                        </a:rPr>
                        <a:t>MINIMUM CAPACITY</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fontAlgn="b" latinLnBrk="0" hangingPunct="1"/>
                      <a:r>
                        <a:rPr lang="tr-TR" sz="1400" u="none" strike="noStrike" kern="1200" dirty="0" smtClean="0">
                          <a:effectLst/>
                        </a:rPr>
                        <a:t>500 </a:t>
                      </a:r>
                      <a:r>
                        <a:rPr lang="tr-TR" sz="1400" u="none" strike="noStrike" kern="1200" dirty="0" err="1" smtClean="0">
                          <a:effectLst/>
                        </a:rPr>
                        <a:t>kWth</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algn="l" defTabSz="914400" rtl="0" eaLnBrk="1" fontAlgn="b" latinLnBrk="0" hangingPunct="1"/>
                      <a:r>
                        <a:rPr lang="tr-TR" sz="1400" u="none" strike="noStrike" kern="1200" dirty="0" smtClean="0">
                          <a:effectLst/>
                        </a:rPr>
                        <a:t>3,000 </a:t>
                      </a:r>
                      <a:r>
                        <a:rPr lang="tr-TR" sz="1400" u="none" strike="noStrike" kern="1200" dirty="0" err="1" smtClean="0">
                          <a:effectLst/>
                        </a:rPr>
                        <a:t>kWth</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7"/>
                  </a:ext>
                </a:extLst>
              </a:tr>
              <a:tr h="865435">
                <a:tc>
                  <a:txBody>
                    <a:bodyPr/>
                    <a:lstStyle/>
                    <a:p>
                      <a:pPr marL="0" algn="l" defTabSz="914400" rtl="0" eaLnBrk="1" fontAlgn="b" latinLnBrk="0" hangingPunct="1"/>
                      <a:r>
                        <a:rPr lang="en-US" sz="1400" u="none" strike="noStrike" kern="1200" dirty="0" smtClean="0">
                          <a:effectLst/>
                        </a:rPr>
                        <a:t>WHAT CAN BE DONE WITH THE HEAT PRODUCED?</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latinLnBrk="0" hangingPunct="1"/>
                      <a:r>
                        <a:rPr lang="en-US" sz="1400" u="none" strike="noStrike" kern="1200" dirty="0" smtClean="0">
                          <a:effectLst/>
                        </a:rPr>
                        <a:t>As a result of waste disposal hot air, hot water, hot water, steam, electricity production It is possible.</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algn="l" defTabSz="914400" rtl="0" eaLnBrk="1" latinLnBrk="0" hangingPunct="1"/>
                      <a:r>
                        <a:rPr lang="en-US" sz="1400" u="none" strike="noStrike" kern="1200" dirty="0" smtClean="0">
                          <a:effectLst/>
                        </a:rPr>
                        <a:t>Steam only, hot water or hot water production</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8"/>
                  </a:ext>
                </a:extLst>
              </a:tr>
              <a:tr h="1078795">
                <a:tc>
                  <a:txBody>
                    <a:bodyPr/>
                    <a:lstStyle/>
                    <a:p>
                      <a:pPr marL="0" algn="l" defTabSz="914400" rtl="0" eaLnBrk="1" fontAlgn="b" latinLnBrk="0" hangingPunct="1"/>
                      <a:r>
                        <a:rPr lang="tr-TR" sz="1400" u="none" strike="noStrike" kern="1200" dirty="0" smtClean="0">
                          <a:effectLst/>
                        </a:rPr>
                        <a:t>EASE OF USE </a:t>
                      </a:r>
                      <a:endParaRPr lang="tr-TR" sz="1400" b="1" u="none" strike="noStrike" kern="1200" dirty="0">
                        <a:solidFill>
                          <a:schemeClr val="tx1"/>
                        </a:solidFill>
                        <a:effectLst/>
                        <a:latin typeface="Roboto"/>
                        <a:ea typeface="+mn-ea"/>
                        <a:cs typeface="+mn-cs"/>
                      </a:endParaRPr>
                    </a:p>
                  </a:txBody>
                  <a:tcPr marL="108000" marR="108000" marT="0" marB="0" anchor="ctr">
                    <a:solidFill>
                      <a:schemeClr val="bg1"/>
                    </a:solidFill>
                  </a:tcPr>
                </a:tc>
                <a:tc>
                  <a:txBody>
                    <a:bodyPr/>
                    <a:lstStyle/>
                    <a:p>
                      <a:pPr marL="0" algn="l" defTabSz="914400" rtl="0" eaLnBrk="1" latinLnBrk="0" hangingPunct="1"/>
                      <a:r>
                        <a:rPr lang="en-US" sz="1400" u="none" strike="noStrike" kern="1200" dirty="0" smtClean="0">
                          <a:effectLst/>
                        </a:rPr>
                        <a:t>Since there is no pressurized system</a:t>
                      </a:r>
                      <a:r>
                        <a:rPr lang="en-US" sz="1400" dirty="0" smtClean="0"/>
                        <a:t/>
                      </a:r>
                      <a:br>
                        <a:rPr lang="en-US" sz="1400" dirty="0" smtClean="0"/>
                      </a:br>
                      <a:r>
                        <a:rPr lang="en-US" sz="1400" u="none" strike="noStrike" kern="1200" dirty="0" smtClean="0">
                          <a:effectLst/>
                        </a:rPr>
                        <a:t>anyone with a simple education</a:t>
                      </a:r>
                      <a:r>
                        <a:rPr lang="tr-TR" sz="1400" u="none" strike="noStrike" kern="1200" baseline="0" dirty="0" smtClean="0">
                          <a:effectLst/>
                        </a:rPr>
                        <a:t> </a:t>
                      </a:r>
                      <a:r>
                        <a:rPr lang="en-US" sz="1400" u="none" strike="noStrike" kern="1200" dirty="0" smtClean="0">
                          <a:effectLst/>
                        </a:rPr>
                        <a:t>can be used by, custom</a:t>
                      </a:r>
                      <a:r>
                        <a:rPr lang="tr-TR" sz="1400" u="none" strike="noStrike" kern="1200" baseline="0" dirty="0" smtClean="0">
                          <a:effectLst/>
                        </a:rPr>
                        <a:t> </a:t>
                      </a:r>
                      <a:r>
                        <a:rPr lang="en-US" sz="1400" u="none" strike="noStrike" kern="1200" dirty="0" smtClean="0">
                          <a:effectLst/>
                        </a:rPr>
                        <a:t>training or boiler license</a:t>
                      </a:r>
                      <a:r>
                        <a:rPr lang="tr-TR" sz="1400" u="none" strike="noStrike" kern="1200" baseline="0" dirty="0" smtClean="0">
                          <a:effectLst/>
                        </a:rPr>
                        <a:t> </a:t>
                      </a:r>
                      <a:r>
                        <a:rPr lang="en-US" sz="1400" u="none" strike="noStrike" kern="1200" dirty="0" smtClean="0">
                          <a:effectLst/>
                        </a:rPr>
                        <a:t>not necessary.</a:t>
                      </a:r>
                      <a:endParaRPr lang="tr-TR" sz="1400" b="0" i="0" u="none" strike="noStrike" kern="1200" dirty="0">
                        <a:solidFill>
                          <a:srgbClr val="000000"/>
                        </a:solidFill>
                        <a:effectLst/>
                        <a:latin typeface="Roboto"/>
                        <a:ea typeface="+mn-ea"/>
                        <a:cs typeface="+mn-cs"/>
                      </a:endParaRPr>
                    </a:p>
                  </a:txBody>
                  <a:tcPr marL="108000" marR="108000" marT="0" marB="0" anchor="ctr">
                    <a:solidFill>
                      <a:srgbClr val="7030A0">
                        <a:alpha val="20000"/>
                      </a:srgbClr>
                    </a:solidFill>
                  </a:tcPr>
                </a:tc>
                <a:tc>
                  <a:txBody>
                    <a:bodyPr/>
                    <a:lstStyle/>
                    <a:p>
                      <a:pPr marL="0" algn="l" defTabSz="914400" rtl="0" eaLnBrk="1" latinLnBrk="0" hangingPunct="1"/>
                      <a:r>
                        <a:rPr lang="tr-TR" sz="1400" u="none" strike="noStrike" kern="1200" dirty="0" smtClean="0">
                          <a:effectLst/>
                        </a:rPr>
                        <a:t>Definitly should be runned by boiler licenced</a:t>
                      </a:r>
                      <a:r>
                        <a:rPr lang="tr-TR" sz="1400" u="none" strike="noStrike" kern="1200" baseline="0" dirty="0" smtClean="0">
                          <a:effectLst/>
                        </a:rPr>
                        <a:t> person and team</a:t>
                      </a:r>
                      <a:endParaRPr lang="tr-TR" sz="1400" b="0" i="0" u="none" strike="noStrike" kern="1200" dirty="0">
                        <a:solidFill>
                          <a:srgbClr val="000000"/>
                        </a:solidFill>
                        <a:effectLst/>
                        <a:latin typeface="Roboto"/>
                        <a:ea typeface="+mn-ea"/>
                        <a:cs typeface="+mn-cs"/>
                      </a:endParaRPr>
                    </a:p>
                  </a:txBody>
                  <a:tcPr marL="108000" marR="108000" marT="0" marB="0" anchor="ctr">
                    <a:solidFill>
                      <a:schemeClr val="bg2"/>
                    </a:solidFill>
                  </a:tcPr>
                </a:tc>
                <a:extLst>
                  <a:ext uri="{0D108BD9-81ED-4DB2-BD59-A6C34878D82A}">
                    <a16:rowId xmlns:a16="http://schemas.microsoft.com/office/drawing/2014/main" xmlns="" val="10009"/>
                  </a:ext>
                </a:extLst>
              </a:tr>
            </a:tbl>
          </a:graphicData>
        </a:graphic>
      </p:graphicFrame>
      <p:sp>
        <p:nvSpPr>
          <p:cNvPr id="5" name="Dikdörtgen 4"/>
          <p:cNvSpPr/>
          <p:nvPr/>
        </p:nvSpPr>
        <p:spPr>
          <a:xfrm>
            <a:off x="1027598" y="380882"/>
            <a:ext cx="10258353" cy="646331"/>
          </a:xfrm>
          <a:prstGeom prst="rect">
            <a:avLst/>
          </a:prstGeom>
        </p:spPr>
        <p:txBody>
          <a:bodyPr wrap="square">
            <a:spAutoFit/>
          </a:bodyPr>
          <a:lstStyle/>
          <a:p>
            <a:r>
              <a:rPr lang="en-US" sz="3600" b="1" dirty="0" err="1">
                <a:solidFill>
                  <a:srgbClr val="7030A0"/>
                </a:solidFill>
                <a:latin typeface="Roboto"/>
              </a:rPr>
              <a:t>Spd</a:t>
            </a:r>
            <a:r>
              <a:rPr lang="en-US" sz="3600" b="1" dirty="0">
                <a:solidFill>
                  <a:srgbClr val="7030A0"/>
                </a:solidFill>
                <a:latin typeface="Roboto"/>
              </a:rPr>
              <a:t> Technology </a:t>
            </a:r>
            <a:r>
              <a:rPr lang="tr-TR" sz="3600" b="1" dirty="0" smtClean="0">
                <a:solidFill>
                  <a:srgbClr val="7030A0"/>
                </a:solidFill>
                <a:latin typeface="Roboto"/>
              </a:rPr>
              <a:t>a</a:t>
            </a:r>
            <a:r>
              <a:rPr lang="en-US" sz="3600" b="1" dirty="0" err="1" smtClean="0">
                <a:solidFill>
                  <a:srgbClr val="7030A0"/>
                </a:solidFill>
                <a:latin typeface="Roboto"/>
              </a:rPr>
              <a:t>nd</a:t>
            </a:r>
            <a:r>
              <a:rPr lang="en-US" sz="3600" b="1" dirty="0" smtClean="0">
                <a:solidFill>
                  <a:srgbClr val="7030A0"/>
                </a:solidFill>
                <a:latin typeface="Roboto"/>
              </a:rPr>
              <a:t> Class</a:t>
            </a:r>
            <a:r>
              <a:rPr lang="tr-TR" sz="3600" b="1" dirty="0" smtClean="0">
                <a:solidFill>
                  <a:srgbClr val="7030A0"/>
                </a:solidFill>
                <a:latin typeface="Roboto"/>
              </a:rPr>
              <a:t>i</a:t>
            </a:r>
            <a:r>
              <a:rPr lang="en-US" sz="3600" b="1" dirty="0" smtClean="0">
                <a:solidFill>
                  <a:srgbClr val="7030A0"/>
                </a:solidFill>
                <a:latin typeface="Roboto"/>
              </a:rPr>
              <a:t>c </a:t>
            </a:r>
            <a:r>
              <a:rPr lang="en-US" sz="3600" b="1" dirty="0">
                <a:solidFill>
                  <a:srgbClr val="7030A0"/>
                </a:solidFill>
                <a:latin typeface="Roboto"/>
              </a:rPr>
              <a:t>Systems</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spTree>
    <p:extLst>
      <p:ext uri="{BB962C8B-B14F-4D97-AF65-F5344CB8AC3E}">
        <p14:creationId xmlns:p14="http://schemas.microsoft.com/office/powerpoint/2010/main" val="38902452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231464" cy="3505199"/>
          </a:xfrm>
          <a:prstGeom prst="rect">
            <a:avLst/>
          </a:prstGeom>
        </p:spPr>
      </p:pic>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l="5808" t="3532" r="6607" b="5435"/>
          <a:stretch/>
        </p:blipFill>
        <p:spPr>
          <a:xfrm>
            <a:off x="-1" y="3476625"/>
            <a:ext cx="6231463" cy="3381376"/>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1464" y="-1"/>
            <a:ext cx="5960535" cy="3505200"/>
          </a:xfrm>
          <a:prstGeom prst="rect">
            <a:avLst/>
          </a:prstGeom>
        </p:spPr>
      </p:pic>
      <p:pic>
        <p:nvPicPr>
          <p:cNvPr id="5" name="Resim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1465" y="3505199"/>
            <a:ext cx="5960535" cy="3352801"/>
          </a:xfrm>
          <a:prstGeom prst="rect">
            <a:avLst/>
          </a:prstGeom>
          <a:solidFill>
            <a:schemeClr val="accent2">
              <a:lumMod val="75000"/>
            </a:schemeClr>
          </a:solidFill>
        </p:spPr>
      </p:pic>
      <p:cxnSp>
        <p:nvCxnSpPr>
          <p:cNvPr id="11" name="Düz Bağlayıcı 10"/>
          <p:cNvCxnSpPr/>
          <p:nvPr/>
        </p:nvCxnSpPr>
        <p:spPr>
          <a:xfrm>
            <a:off x="6231462" y="0"/>
            <a:ext cx="0" cy="6858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Düz Bağlayıcı 13"/>
          <p:cNvCxnSpPr/>
          <p:nvPr/>
        </p:nvCxnSpPr>
        <p:spPr>
          <a:xfrm flipH="1" flipV="1">
            <a:off x="0" y="3476625"/>
            <a:ext cx="12191999" cy="2857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17" name="İçerik Yer Tutucusu 1"/>
          <p:cNvSpPr txBox="1">
            <a:spLocks/>
          </p:cNvSpPr>
          <p:nvPr/>
        </p:nvSpPr>
        <p:spPr>
          <a:xfrm>
            <a:off x="4605054" y="639695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spTree>
    <p:extLst>
      <p:ext uri="{BB962C8B-B14F-4D97-AF65-F5344CB8AC3E}">
        <p14:creationId xmlns:p14="http://schemas.microsoft.com/office/powerpoint/2010/main" val="41537804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2670048" y="-2670049"/>
            <a:ext cx="6858000" cy="12198097"/>
          </a:xfrm>
          <a:prstGeom prst="rect">
            <a:avLst/>
          </a:prstGeom>
        </p:spPr>
      </p:pic>
      <p:sp>
        <p:nvSpPr>
          <p:cNvPr id="3" name="İçerik Yer Tutucusu 1"/>
          <p:cNvSpPr txBox="1">
            <a:spLocks/>
          </p:cNvSpPr>
          <p:nvPr/>
        </p:nvSpPr>
        <p:spPr>
          <a:xfrm>
            <a:off x="4660018" y="6293500"/>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sp>
        <p:nvSpPr>
          <p:cNvPr id="4" name="Dikdörtgen 3"/>
          <p:cNvSpPr/>
          <p:nvPr/>
        </p:nvSpPr>
        <p:spPr>
          <a:xfrm>
            <a:off x="2670045" y="186809"/>
            <a:ext cx="7537513" cy="646331"/>
          </a:xfrm>
          <a:prstGeom prst="rect">
            <a:avLst/>
          </a:prstGeom>
        </p:spPr>
        <p:txBody>
          <a:bodyPr wrap="none">
            <a:spAutoFit/>
          </a:bodyPr>
          <a:lstStyle/>
          <a:p>
            <a:r>
              <a:rPr lang="en-US" sz="3600" b="1" dirty="0">
                <a:solidFill>
                  <a:srgbClr val="7030A0"/>
                </a:solidFill>
                <a:latin typeface="Roboto"/>
              </a:rPr>
              <a:t>SPD WASTE DISPOSAL SYSTEM </a:t>
            </a:r>
            <a:endParaRPr lang="tr-TR" sz="3600" dirty="0">
              <a:solidFill>
                <a:srgbClr val="7030A0"/>
              </a:solidFill>
            </a:endParaRPr>
          </a:p>
        </p:txBody>
      </p:sp>
    </p:spTree>
    <p:extLst>
      <p:ext uri="{BB962C8B-B14F-4D97-AF65-F5344CB8AC3E}">
        <p14:creationId xmlns:p14="http://schemas.microsoft.com/office/powerpoint/2010/main" val="2253626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87" y="3120585"/>
            <a:ext cx="3874996" cy="3690815"/>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004" y="3113210"/>
            <a:ext cx="3874996" cy="3761205"/>
          </a:xfrm>
          <a:prstGeom prst="rect">
            <a:avLst/>
          </a:prstGeom>
        </p:spPr>
      </p:pic>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916044" cy="3113210"/>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7005" y="1"/>
            <a:ext cx="3874995" cy="3113209"/>
          </a:xfrm>
          <a:prstGeom prst="rect">
            <a:avLst/>
          </a:prstGeom>
        </p:spPr>
      </p:pic>
      <p:sp>
        <p:nvSpPr>
          <p:cNvPr id="8" name="Dikdörtgen 7"/>
          <p:cNvSpPr/>
          <p:nvPr/>
        </p:nvSpPr>
        <p:spPr>
          <a:xfrm>
            <a:off x="4250777" y="2790044"/>
            <a:ext cx="3920183" cy="646331"/>
          </a:xfrm>
          <a:prstGeom prst="rect">
            <a:avLst/>
          </a:prstGeom>
        </p:spPr>
        <p:txBody>
          <a:bodyPr wrap="square">
            <a:spAutoFit/>
          </a:bodyPr>
          <a:lstStyle/>
          <a:p>
            <a:r>
              <a:rPr lang="tr-TR" sz="3600" b="1" dirty="0" err="1" smtClean="0">
                <a:solidFill>
                  <a:srgbClr val="7030A0"/>
                </a:solidFill>
                <a:latin typeface="Roboto"/>
              </a:rPr>
              <a:t>Automation</a:t>
            </a:r>
            <a:r>
              <a:rPr lang="tr-TR" sz="3600" b="1" dirty="0" smtClean="0">
                <a:solidFill>
                  <a:srgbClr val="7030A0"/>
                </a:solidFill>
                <a:latin typeface="Roboto"/>
              </a:rPr>
              <a:t> </a:t>
            </a:r>
            <a:r>
              <a:rPr lang="tr-TR" sz="3600" b="1" dirty="0" err="1" smtClean="0">
                <a:solidFill>
                  <a:srgbClr val="7030A0"/>
                </a:solidFill>
                <a:latin typeface="Roboto"/>
              </a:rPr>
              <a:t>Unit</a:t>
            </a:r>
            <a:endParaRPr lang="en-US" sz="3600" b="1" dirty="0">
              <a:solidFill>
                <a:srgbClr val="7030A0"/>
              </a:solidFill>
              <a:latin typeface="Roboto"/>
            </a:endParaRPr>
          </a:p>
        </p:txBody>
      </p:sp>
      <p:cxnSp>
        <p:nvCxnSpPr>
          <p:cNvPr id="9" name="Düz Bağlayıcı 8"/>
          <p:cNvCxnSpPr/>
          <p:nvPr/>
        </p:nvCxnSpPr>
        <p:spPr>
          <a:xfrm>
            <a:off x="3918113" y="7375"/>
            <a:ext cx="0" cy="6858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a:off x="8317004" y="0"/>
            <a:ext cx="0" cy="685800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flipH="1">
            <a:off x="1" y="3113210"/>
            <a:ext cx="391604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flipH="1">
            <a:off x="8317004" y="3113210"/>
            <a:ext cx="3916043"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6" name="Resim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3786" y="45350"/>
            <a:ext cx="2734164" cy="2640847"/>
          </a:xfrm>
          <a:prstGeom prst="rect">
            <a:avLst/>
          </a:prstGeom>
        </p:spPr>
      </p:pic>
      <p:pic>
        <p:nvPicPr>
          <p:cNvPr id="17" name="Resim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0017" y="4364800"/>
            <a:ext cx="2001701" cy="1014488"/>
          </a:xfrm>
          <a:prstGeom prst="rect">
            <a:avLst/>
          </a:prstGeom>
        </p:spPr>
      </p:pic>
      <p:sp>
        <p:nvSpPr>
          <p:cNvPr id="18" name="İçerik Yer Tutucusu 1"/>
          <p:cNvSpPr txBox="1">
            <a:spLocks/>
          </p:cNvSpPr>
          <p:nvPr/>
        </p:nvSpPr>
        <p:spPr>
          <a:xfrm>
            <a:off x="4173026" y="5978109"/>
            <a:ext cx="4070956" cy="659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200" b="1" dirty="0" smtClean="0">
                <a:solidFill>
                  <a:schemeClr val="bg1"/>
                </a:solidFill>
              </a:rPr>
              <a:t>www.aktifatik.com</a:t>
            </a:r>
          </a:p>
        </p:txBody>
      </p:sp>
    </p:spTree>
    <p:extLst>
      <p:ext uri="{BB962C8B-B14F-4D97-AF65-F5344CB8AC3E}">
        <p14:creationId xmlns:p14="http://schemas.microsoft.com/office/powerpoint/2010/main" val="28271384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13162" y="1"/>
            <a:ext cx="12505163" cy="6858000"/>
          </a:xfrm>
          <a:prstGeom prst="rect">
            <a:avLst/>
          </a:prstGeom>
        </p:spPr>
      </p:pic>
      <p:sp>
        <p:nvSpPr>
          <p:cNvPr id="3" name="Dikdörtgen 2"/>
          <p:cNvSpPr/>
          <p:nvPr/>
        </p:nvSpPr>
        <p:spPr>
          <a:xfrm>
            <a:off x="359000" y="147205"/>
            <a:ext cx="4101487" cy="769441"/>
          </a:xfrm>
          <a:prstGeom prst="rect">
            <a:avLst/>
          </a:prstGeom>
        </p:spPr>
        <p:txBody>
          <a:bodyPr wrap="square">
            <a:spAutoFit/>
          </a:bodyPr>
          <a:lstStyle/>
          <a:p>
            <a:r>
              <a:rPr lang="tr-TR" sz="4400" b="1" dirty="0" err="1" smtClean="0">
                <a:solidFill>
                  <a:srgbClr val="7030A0"/>
                </a:solidFill>
                <a:latin typeface="Roboto"/>
              </a:rPr>
              <a:t>Drying</a:t>
            </a:r>
            <a:r>
              <a:rPr lang="tr-TR" sz="4400" b="1" dirty="0" smtClean="0">
                <a:solidFill>
                  <a:srgbClr val="7030A0"/>
                </a:solidFill>
                <a:latin typeface="Roboto"/>
              </a:rPr>
              <a:t> </a:t>
            </a:r>
            <a:r>
              <a:rPr lang="tr-TR" sz="4400" b="1" dirty="0" err="1" smtClean="0">
                <a:solidFill>
                  <a:srgbClr val="7030A0"/>
                </a:solidFill>
                <a:latin typeface="Roboto"/>
              </a:rPr>
              <a:t>Unit</a:t>
            </a:r>
            <a:endParaRPr lang="en-US" sz="4400" b="1" dirty="0">
              <a:solidFill>
                <a:srgbClr val="7030A0"/>
              </a:solidFill>
              <a:latin typeface="Roboto"/>
            </a:endParaRPr>
          </a:p>
        </p:txBody>
      </p:sp>
      <p:sp>
        <p:nvSpPr>
          <p:cNvPr id="4" name="İçerik Yer Tutucusu 1"/>
          <p:cNvSpPr txBox="1">
            <a:spLocks/>
          </p:cNvSpPr>
          <p:nvPr/>
        </p:nvSpPr>
        <p:spPr>
          <a:xfrm>
            <a:off x="4660018" y="6293500"/>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spTree>
    <p:extLst>
      <p:ext uri="{BB962C8B-B14F-4D97-AF65-F5344CB8AC3E}">
        <p14:creationId xmlns:p14="http://schemas.microsoft.com/office/powerpoint/2010/main" val="35748732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87869" y="2032463"/>
            <a:ext cx="5544124" cy="3439238"/>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9795" y="980020"/>
            <a:ext cx="3507454" cy="5503723"/>
          </a:xfrm>
          <a:prstGeom prst="rect">
            <a:avLst/>
          </a:prstGeom>
        </p:spPr>
      </p:pic>
      <p:sp>
        <p:nvSpPr>
          <p:cNvPr id="4" name="Dikdörtgen 3"/>
          <p:cNvSpPr/>
          <p:nvPr/>
        </p:nvSpPr>
        <p:spPr>
          <a:xfrm>
            <a:off x="1940312" y="210579"/>
            <a:ext cx="3590693" cy="769441"/>
          </a:xfrm>
          <a:prstGeom prst="rect">
            <a:avLst/>
          </a:prstGeom>
        </p:spPr>
        <p:txBody>
          <a:bodyPr wrap="square">
            <a:spAutoFit/>
          </a:bodyPr>
          <a:lstStyle/>
          <a:p>
            <a:r>
              <a:rPr lang="tr-TR" sz="4400" b="1" dirty="0" err="1" smtClean="0">
                <a:solidFill>
                  <a:srgbClr val="7030A0"/>
                </a:solidFill>
                <a:latin typeface="Roboto"/>
              </a:rPr>
              <a:t>Reactor</a:t>
            </a:r>
            <a:r>
              <a:rPr lang="tr-TR" sz="4400" b="1" dirty="0" smtClean="0">
                <a:solidFill>
                  <a:srgbClr val="7030A0"/>
                </a:solidFill>
                <a:latin typeface="Roboto"/>
              </a:rPr>
              <a:t> </a:t>
            </a:r>
            <a:r>
              <a:rPr lang="tr-TR" sz="4400" b="1" dirty="0" err="1" smtClean="0">
                <a:solidFill>
                  <a:srgbClr val="7030A0"/>
                </a:solidFill>
                <a:latin typeface="Roboto"/>
              </a:rPr>
              <a:t>Unit</a:t>
            </a:r>
            <a:endParaRPr lang="en-US" sz="4400" b="1" dirty="0">
              <a:solidFill>
                <a:srgbClr val="7030A0"/>
              </a:solidFill>
              <a:latin typeface="Roboto"/>
            </a:endParaRPr>
          </a:p>
        </p:txBody>
      </p:sp>
      <p:sp>
        <p:nvSpPr>
          <p:cNvPr id="5" name="Dikdörtgen 4"/>
          <p:cNvSpPr/>
          <p:nvPr/>
        </p:nvSpPr>
        <p:spPr>
          <a:xfrm>
            <a:off x="6417131" y="210579"/>
            <a:ext cx="3752781" cy="769441"/>
          </a:xfrm>
          <a:prstGeom prst="rect">
            <a:avLst/>
          </a:prstGeom>
        </p:spPr>
        <p:txBody>
          <a:bodyPr wrap="square">
            <a:spAutoFit/>
          </a:bodyPr>
          <a:lstStyle/>
          <a:p>
            <a:r>
              <a:rPr lang="tr-TR" sz="4400" b="1" dirty="0" err="1" smtClean="0">
                <a:solidFill>
                  <a:srgbClr val="7030A0"/>
                </a:solidFill>
                <a:latin typeface="Roboto"/>
              </a:rPr>
              <a:t>Cyclone</a:t>
            </a:r>
            <a:r>
              <a:rPr lang="tr-TR" sz="4400" b="1" dirty="0" smtClean="0">
                <a:solidFill>
                  <a:srgbClr val="7030A0"/>
                </a:solidFill>
                <a:latin typeface="Roboto"/>
              </a:rPr>
              <a:t> </a:t>
            </a:r>
            <a:r>
              <a:rPr lang="tr-TR" sz="4400" b="1" dirty="0" err="1" smtClean="0">
                <a:solidFill>
                  <a:srgbClr val="7030A0"/>
                </a:solidFill>
                <a:latin typeface="Roboto"/>
              </a:rPr>
              <a:t>Unit</a:t>
            </a:r>
            <a:endParaRPr lang="en-US" sz="4400" b="1" dirty="0">
              <a:solidFill>
                <a:srgbClr val="7030A0"/>
              </a:solidFill>
              <a:latin typeface="Roboto"/>
            </a:endParaRPr>
          </a:p>
        </p:txBody>
      </p:sp>
      <p:cxnSp>
        <p:nvCxnSpPr>
          <p:cNvPr id="6" name="Düz Bağlayıcı 5"/>
          <p:cNvCxnSpPr/>
          <p:nvPr/>
        </p:nvCxnSpPr>
        <p:spPr>
          <a:xfrm flipH="1">
            <a:off x="5379550" y="980020"/>
            <a:ext cx="15813" cy="55441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9" name="Düz Bağlayıcı 8"/>
          <p:cNvCxnSpPr/>
          <p:nvPr/>
        </p:nvCxnSpPr>
        <p:spPr>
          <a:xfrm flipH="1">
            <a:off x="1940312" y="980020"/>
            <a:ext cx="15813" cy="55441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Düz Bağlayıcı 9"/>
          <p:cNvCxnSpPr/>
          <p:nvPr/>
        </p:nvCxnSpPr>
        <p:spPr>
          <a:xfrm flipH="1">
            <a:off x="6506342" y="980020"/>
            <a:ext cx="15813" cy="55441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Düz Bağlayıcı 10"/>
          <p:cNvCxnSpPr/>
          <p:nvPr/>
        </p:nvCxnSpPr>
        <p:spPr>
          <a:xfrm flipH="1">
            <a:off x="10053942" y="980020"/>
            <a:ext cx="18854" cy="554412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2" name="Düz Bağlayıcı 11"/>
          <p:cNvCxnSpPr/>
          <p:nvPr/>
        </p:nvCxnSpPr>
        <p:spPr>
          <a:xfrm flipH="1">
            <a:off x="1956126" y="980020"/>
            <a:ext cx="3423424" cy="1317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Düz Bağlayıcı 14"/>
          <p:cNvCxnSpPr/>
          <p:nvPr/>
        </p:nvCxnSpPr>
        <p:spPr>
          <a:xfrm flipH="1">
            <a:off x="6506342" y="980020"/>
            <a:ext cx="357618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Düz Bağlayıcı 16"/>
          <p:cNvCxnSpPr/>
          <p:nvPr/>
        </p:nvCxnSpPr>
        <p:spPr>
          <a:xfrm flipH="1">
            <a:off x="6488702" y="6483743"/>
            <a:ext cx="356828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H="1">
            <a:off x="1940312" y="6524144"/>
            <a:ext cx="3447144"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19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1"/>
          <p:cNvSpPr txBox="1">
            <a:spLocks/>
          </p:cNvSpPr>
          <p:nvPr/>
        </p:nvSpPr>
        <p:spPr>
          <a:xfrm>
            <a:off x="4660018" y="6293500"/>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pic>
        <p:nvPicPr>
          <p:cNvPr id="9" name="Resi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714" y="4791225"/>
            <a:ext cx="1546559" cy="1493775"/>
          </a:xfrm>
          <a:prstGeom prst="rect">
            <a:avLst/>
          </a:prstGeom>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934" y="5095600"/>
            <a:ext cx="2001701" cy="1014488"/>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4393" y="2064594"/>
            <a:ext cx="1981200" cy="1676400"/>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28" y="1958386"/>
            <a:ext cx="2182008" cy="1846315"/>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0335" y="2043344"/>
            <a:ext cx="1981200" cy="1676400"/>
          </a:xfrm>
          <a:prstGeom prst="rect">
            <a:avLst/>
          </a:prstGeom>
        </p:spPr>
      </p:pic>
      <p:pic>
        <p:nvPicPr>
          <p:cNvPr id="14" name="Resi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5150" y="2064594"/>
            <a:ext cx="2081605" cy="1761358"/>
          </a:xfrm>
          <a:prstGeom prst="rect">
            <a:avLst/>
          </a:prstGeom>
        </p:spPr>
      </p:pic>
      <p:sp>
        <p:nvSpPr>
          <p:cNvPr id="19" name="İçerik Yer Tutucusu 1"/>
          <p:cNvSpPr txBox="1">
            <a:spLocks/>
          </p:cNvSpPr>
          <p:nvPr/>
        </p:nvSpPr>
        <p:spPr>
          <a:xfrm>
            <a:off x="827254" y="3991825"/>
            <a:ext cx="2227581" cy="3173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600" b="1" dirty="0" smtClean="0">
                <a:solidFill>
                  <a:srgbClr val="7030A0"/>
                </a:solidFill>
              </a:rPr>
              <a:t>Minimal </a:t>
            </a:r>
            <a:r>
              <a:rPr lang="tr-TR" sz="1800" b="1" dirty="0" err="1" smtClean="0">
                <a:solidFill>
                  <a:srgbClr val="7030A0"/>
                </a:solidFill>
              </a:rPr>
              <a:t>maintenance</a:t>
            </a:r>
            <a:endParaRPr lang="tr-TR" sz="1600" b="1" dirty="0" smtClean="0">
              <a:solidFill>
                <a:srgbClr val="7030A0"/>
              </a:solidFill>
            </a:endParaRPr>
          </a:p>
        </p:txBody>
      </p:sp>
      <p:sp>
        <p:nvSpPr>
          <p:cNvPr id="20" name="İçerik Yer Tutucusu 1"/>
          <p:cNvSpPr txBox="1">
            <a:spLocks/>
          </p:cNvSpPr>
          <p:nvPr/>
        </p:nvSpPr>
        <p:spPr>
          <a:xfrm>
            <a:off x="3872228" y="3997176"/>
            <a:ext cx="2365529" cy="3098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b="1" dirty="0" smtClean="0">
                <a:solidFill>
                  <a:srgbClr val="7030A0"/>
                </a:solidFill>
              </a:rPr>
              <a:t>No </a:t>
            </a:r>
            <a:r>
              <a:rPr lang="tr-TR" sz="1800" b="1" dirty="0" err="1" smtClean="0">
                <a:solidFill>
                  <a:srgbClr val="7030A0"/>
                </a:solidFill>
              </a:rPr>
              <a:t>harmful</a:t>
            </a:r>
            <a:r>
              <a:rPr lang="tr-TR" sz="1800" b="1" dirty="0" smtClean="0">
                <a:solidFill>
                  <a:srgbClr val="7030A0"/>
                </a:solidFill>
              </a:rPr>
              <a:t> </a:t>
            </a:r>
            <a:r>
              <a:rPr lang="tr-TR" sz="1800" b="1" dirty="0" err="1" smtClean="0">
                <a:solidFill>
                  <a:srgbClr val="7030A0"/>
                </a:solidFill>
              </a:rPr>
              <a:t>emission</a:t>
            </a:r>
            <a:endParaRPr lang="tr-TR" sz="1800" b="1" dirty="0" smtClean="0">
              <a:solidFill>
                <a:srgbClr val="7030A0"/>
              </a:solidFill>
            </a:endParaRPr>
          </a:p>
        </p:txBody>
      </p:sp>
      <p:sp>
        <p:nvSpPr>
          <p:cNvPr id="21" name="İçerik Yer Tutucusu 1"/>
          <p:cNvSpPr txBox="1">
            <a:spLocks/>
          </p:cNvSpPr>
          <p:nvPr/>
        </p:nvSpPr>
        <p:spPr>
          <a:xfrm>
            <a:off x="7147505" y="3987680"/>
            <a:ext cx="1896894" cy="315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600" b="1" dirty="0" err="1" smtClean="0">
                <a:solidFill>
                  <a:srgbClr val="7030A0"/>
                </a:solidFill>
              </a:rPr>
              <a:t>Low</a:t>
            </a:r>
            <a:r>
              <a:rPr lang="tr-TR" sz="1600" b="1" dirty="0" smtClean="0">
                <a:solidFill>
                  <a:srgbClr val="7030A0"/>
                </a:solidFill>
              </a:rPr>
              <a:t> </a:t>
            </a:r>
            <a:r>
              <a:rPr lang="tr-TR" sz="1800" b="1" dirty="0" err="1" smtClean="0">
                <a:solidFill>
                  <a:srgbClr val="7030A0"/>
                </a:solidFill>
              </a:rPr>
              <a:t>running</a:t>
            </a:r>
            <a:r>
              <a:rPr lang="tr-TR" sz="1600" b="1" dirty="0" smtClean="0">
                <a:solidFill>
                  <a:srgbClr val="7030A0"/>
                </a:solidFill>
              </a:rPr>
              <a:t> </a:t>
            </a:r>
            <a:r>
              <a:rPr lang="tr-TR" sz="1600" b="1" dirty="0" err="1" smtClean="0">
                <a:solidFill>
                  <a:srgbClr val="7030A0"/>
                </a:solidFill>
              </a:rPr>
              <a:t>costs</a:t>
            </a:r>
            <a:endParaRPr lang="tr-TR" sz="1600" b="1" dirty="0" smtClean="0">
              <a:solidFill>
                <a:srgbClr val="7030A0"/>
              </a:solidFill>
            </a:endParaRPr>
          </a:p>
        </p:txBody>
      </p:sp>
      <p:sp>
        <p:nvSpPr>
          <p:cNvPr id="22" name="İçerik Yer Tutucusu 1"/>
          <p:cNvSpPr txBox="1">
            <a:spLocks/>
          </p:cNvSpPr>
          <p:nvPr/>
        </p:nvSpPr>
        <p:spPr>
          <a:xfrm>
            <a:off x="10134844" y="3991627"/>
            <a:ext cx="1712182" cy="3153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1800" b="1" dirty="0" smtClean="0">
                <a:solidFill>
                  <a:srgbClr val="7030A0"/>
                </a:solidFill>
              </a:rPr>
              <a:t>No </a:t>
            </a:r>
            <a:r>
              <a:rPr lang="tr-TR" sz="1800" b="1" dirty="0" err="1" smtClean="0">
                <a:solidFill>
                  <a:srgbClr val="7030A0"/>
                </a:solidFill>
              </a:rPr>
              <a:t>fuel</a:t>
            </a:r>
            <a:r>
              <a:rPr lang="tr-TR" sz="1800" b="1" dirty="0" smtClean="0">
                <a:solidFill>
                  <a:srgbClr val="7030A0"/>
                </a:solidFill>
              </a:rPr>
              <a:t> </a:t>
            </a:r>
            <a:r>
              <a:rPr lang="tr-TR" sz="1800" b="1" dirty="0" err="1" smtClean="0">
                <a:solidFill>
                  <a:srgbClr val="7030A0"/>
                </a:solidFill>
              </a:rPr>
              <a:t>needed</a:t>
            </a:r>
            <a:endParaRPr lang="tr-TR" sz="1800" b="1" dirty="0" smtClean="0">
              <a:solidFill>
                <a:srgbClr val="7030A0"/>
              </a:solidFill>
            </a:endParaRPr>
          </a:p>
        </p:txBody>
      </p:sp>
    </p:spTree>
    <p:extLst>
      <p:ext uri="{BB962C8B-B14F-4D97-AF65-F5344CB8AC3E}">
        <p14:creationId xmlns:p14="http://schemas.microsoft.com/office/powerpoint/2010/main" val="26217708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çerik Yer Tutucusu 1"/>
          <p:cNvSpPr txBox="1">
            <a:spLocks/>
          </p:cNvSpPr>
          <p:nvPr/>
        </p:nvSpPr>
        <p:spPr>
          <a:xfrm>
            <a:off x="4016829" y="5979887"/>
            <a:ext cx="4070956" cy="6592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b="1" dirty="0" smtClean="0">
                <a:solidFill>
                  <a:schemeClr val="bg1"/>
                </a:solidFill>
              </a:rPr>
              <a:t>www.aktifatik.com</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4399" y="2090810"/>
            <a:ext cx="2734164" cy="2640847"/>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247" y="2903989"/>
            <a:ext cx="2001701" cy="1014488"/>
          </a:xfrm>
          <a:prstGeom prst="rect">
            <a:avLst/>
          </a:prstGeom>
        </p:spPr>
      </p:pic>
    </p:spTree>
    <p:extLst>
      <p:ext uri="{BB962C8B-B14F-4D97-AF65-F5344CB8AC3E}">
        <p14:creationId xmlns:p14="http://schemas.microsoft.com/office/powerpoint/2010/main" val="35144321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Unvan 1"/>
          <p:cNvSpPr txBox="1">
            <a:spLocks/>
          </p:cNvSpPr>
          <p:nvPr/>
        </p:nvSpPr>
        <p:spPr>
          <a:xfrm>
            <a:off x="195072" y="280416"/>
            <a:ext cx="9317418" cy="8900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solidFill>
                  <a:srgbClr val="FFFF00"/>
                </a:solidFill>
                <a:latin typeface="Roboto"/>
              </a:rPr>
              <a:t>Environment friendly</a:t>
            </a:r>
            <a:r>
              <a:rPr lang="tr-TR" sz="3200" dirty="0" smtClean="0">
                <a:solidFill>
                  <a:srgbClr val="FFFF00"/>
                </a:solidFill>
                <a:latin typeface="Roboto"/>
              </a:rPr>
              <a:t> </a:t>
            </a:r>
            <a:r>
              <a:rPr lang="en-US" sz="3200" dirty="0" smtClean="0">
                <a:solidFill>
                  <a:srgbClr val="FFFF00"/>
                </a:solidFill>
                <a:latin typeface="Roboto"/>
              </a:rPr>
              <a:t>elimination of wastes at very high temperatures and generation of electricity</a:t>
            </a:r>
          </a:p>
        </p:txBody>
      </p:sp>
      <p:sp>
        <p:nvSpPr>
          <p:cNvPr id="10" name="Unvan 1"/>
          <p:cNvSpPr txBox="1">
            <a:spLocks/>
          </p:cNvSpPr>
          <p:nvPr/>
        </p:nvSpPr>
        <p:spPr>
          <a:xfrm>
            <a:off x="195072" y="1910686"/>
            <a:ext cx="5900928" cy="627797"/>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solidFill>
                  <a:schemeClr val="bg1"/>
                </a:solidFill>
                <a:latin typeface="Roboto"/>
              </a:rPr>
              <a:t>A sustainable solution for the world's waste.</a:t>
            </a:r>
          </a:p>
        </p:txBody>
      </p:sp>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5668" y="4102392"/>
            <a:ext cx="1790331" cy="1725575"/>
          </a:xfrm>
          <a:prstGeom prst="rect">
            <a:avLst/>
          </a:prstGeom>
        </p:spPr>
      </p:pic>
      <p:pic>
        <p:nvPicPr>
          <p:cNvPr id="12" name="İçerik Yer Tutucusu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925" y="4535712"/>
            <a:ext cx="1693824" cy="858934"/>
          </a:xfrm>
          <a:prstGeom prst="rect">
            <a:avLst/>
          </a:prstGeom>
        </p:spPr>
      </p:pic>
      <p:sp>
        <p:nvSpPr>
          <p:cNvPr id="13" name="İçerik Yer Tutucusu 1"/>
          <p:cNvSpPr txBox="1">
            <a:spLocks/>
          </p:cNvSpPr>
          <p:nvPr/>
        </p:nvSpPr>
        <p:spPr>
          <a:xfrm>
            <a:off x="3867781" y="5931192"/>
            <a:ext cx="4456437" cy="593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4400" dirty="0" smtClean="0">
                <a:solidFill>
                  <a:schemeClr val="bg1"/>
                </a:solidFill>
              </a:rPr>
              <a:t>www.aktifatik.com</a:t>
            </a:r>
          </a:p>
        </p:txBody>
      </p:sp>
    </p:spTree>
    <p:extLst>
      <p:ext uri="{BB962C8B-B14F-4D97-AF65-F5344CB8AC3E}">
        <p14:creationId xmlns:p14="http://schemas.microsoft.com/office/powerpoint/2010/main" val="32780787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Unvan 1"/>
          <p:cNvSpPr txBox="1">
            <a:spLocks/>
          </p:cNvSpPr>
          <p:nvPr/>
        </p:nvSpPr>
        <p:spPr>
          <a:xfrm>
            <a:off x="91440" y="723474"/>
            <a:ext cx="1511808" cy="359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b="1" dirty="0">
                <a:solidFill>
                  <a:srgbClr val="FFFF00"/>
                </a:solidFill>
                <a:latin typeface="Roboto"/>
              </a:rPr>
              <a:t>2.01 </a:t>
            </a:r>
            <a:r>
              <a:rPr lang="en-US" sz="1800" b="1" dirty="0" smtClean="0">
                <a:solidFill>
                  <a:srgbClr val="FFFF00"/>
                </a:solidFill>
                <a:latin typeface="Roboto"/>
              </a:rPr>
              <a:t>billion</a:t>
            </a:r>
          </a:p>
        </p:txBody>
      </p:sp>
      <p:sp>
        <p:nvSpPr>
          <p:cNvPr id="4" name="Unvan 1"/>
          <p:cNvSpPr txBox="1">
            <a:spLocks/>
          </p:cNvSpPr>
          <p:nvPr/>
        </p:nvSpPr>
        <p:spPr>
          <a:xfrm>
            <a:off x="24384" y="104730"/>
            <a:ext cx="5495924" cy="3352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u="sng" dirty="0">
                <a:solidFill>
                  <a:schemeClr val="tx1">
                    <a:lumMod val="95000"/>
                    <a:lumOff val="5000"/>
                  </a:schemeClr>
                </a:solidFill>
                <a:latin typeface="Roboto"/>
              </a:rPr>
              <a:t>World waste statistics</a:t>
            </a:r>
            <a:endParaRPr lang="en-US" sz="3200" b="1" u="sng" dirty="0" smtClean="0">
              <a:solidFill>
                <a:schemeClr val="tx1">
                  <a:lumMod val="95000"/>
                  <a:lumOff val="5000"/>
                </a:schemeClr>
              </a:solidFill>
              <a:latin typeface="Roboto"/>
            </a:endParaRPr>
          </a:p>
        </p:txBody>
      </p:sp>
      <p:sp>
        <p:nvSpPr>
          <p:cNvPr id="5" name="Unvan 1"/>
          <p:cNvSpPr txBox="1">
            <a:spLocks/>
          </p:cNvSpPr>
          <p:nvPr/>
        </p:nvSpPr>
        <p:spPr>
          <a:xfrm>
            <a:off x="2072639" y="725424"/>
            <a:ext cx="9119799" cy="3352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b="1" dirty="0" err="1">
                <a:solidFill>
                  <a:schemeClr val="tx1">
                    <a:lumMod val="95000"/>
                    <a:lumOff val="5000"/>
                  </a:schemeClr>
                </a:solidFill>
                <a:latin typeface="Roboto"/>
              </a:rPr>
              <a:t>T</a:t>
            </a:r>
            <a:r>
              <a:rPr lang="en-US" sz="1800" b="1" dirty="0" err="1" smtClean="0">
                <a:solidFill>
                  <a:schemeClr val="tx1">
                    <a:lumMod val="95000"/>
                    <a:lumOff val="5000"/>
                  </a:schemeClr>
                </a:solidFill>
                <a:latin typeface="Roboto"/>
              </a:rPr>
              <a:t>onnes</a:t>
            </a:r>
            <a:r>
              <a:rPr lang="en-US" sz="1800" b="1" dirty="0" smtClean="0">
                <a:solidFill>
                  <a:schemeClr val="tx1">
                    <a:lumMod val="95000"/>
                    <a:lumOff val="5000"/>
                  </a:schemeClr>
                </a:solidFill>
                <a:latin typeface="Roboto"/>
              </a:rPr>
              <a:t> </a:t>
            </a:r>
            <a:r>
              <a:rPr lang="en-US" sz="1800" b="1" dirty="0">
                <a:solidFill>
                  <a:schemeClr val="tx1">
                    <a:lumMod val="95000"/>
                    <a:lumOff val="5000"/>
                  </a:schemeClr>
                </a:solidFill>
                <a:latin typeface="Roboto"/>
              </a:rPr>
              <a:t>of municipal solid waste (MSW) are produced annually worldwide</a:t>
            </a:r>
            <a:r>
              <a:rPr lang="en-US" sz="1800" dirty="0">
                <a:solidFill>
                  <a:schemeClr val="bg1"/>
                </a:solidFill>
                <a:latin typeface="Roboto"/>
              </a:rPr>
              <a:t>.</a:t>
            </a:r>
            <a:endParaRPr lang="en-US" sz="1800" dirty="0" smtClean="0">
              <a:solidFill>
                <a:schemeClr val="bg1"/>
              </a:solidFill>
              <a:latin typeface="Roboto"/>
            </a:endParaRPr>
          </a:p>
        </p:txBody>
      </p:sp>
      <p:sp>
        <p:nvSpPr>
          <p:cNvPr id="9" name="Unvan 1"/>
          <p:cNvSpPr txBox="1">
            <a:spLocks/>
          </p:cNvSpPr>
          <p:nvPr/>
        </p:nvSpPr>
        <p:spPr>
          <a:xfrm>
            <a:off x="76198" y="984504"/>
            <a:ext cx="1487424" cy="359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rgbClr val="FFFF00"/>
                </a:solidFill>
                <a:latin typeface="Roboto"/>
              </a:rPr>
              <a:t>3.4 </a:t>
            </a:r>
            <a:r>
              <a:rPr lang="en-US" sz="1800" b="1" dirty="0">
                <a:solidFill>
                  <a:srgbClr val="FFFF00"/>
                </a:solidFill>
                <a:latin typeface="Roboto"/>
              </a:rPr>
              <a:t>billion</a:t>
            </a:r>
            <a:endParaRPr lang="en-US" sz="2000" b="1" dirty="0" smtClean="0">
              <a:solidFill>
                <a:srgbClr val="FFFF00"/>
              </a:solidFill>
              <a:latin typeface="Roboto"/>
            </a:endParaRPr>
          </a:p>
        </p:txBody>
      </p:sp>
      <p:sp>
        <p:nvSpPr>
          <p:cNvPr id="10" name="Unvan 1"/>
          <p:cNvSpPr txBox="1">
            <a:spLocks/>
          </p:cNvSpPr>
          <p:nvPr/>
        </p:nvSpPr>
        <p:spPr>
          <a:xfrm>
            <a:off x="2072640" y="1008888"/>
            <a:ext cx="10119360" cy="335280"/>
          </a:xfrm>
          <a:prstGeom prst="rect">
            <a:avLst/>
          </a:prstGeom>
        </p:spPr>
        <p:txBody>
          <a:bodyPr>
            <a:noAutofit/>
          </a:bodyPr>
          <a:lstStyle>
            <a:defPPr>
              <a:defRPr lang="tr-TR"/>
            </a:defPPr>
            <a:lvl1pPr>
              <a:lnSpc>
                <a:spcPct val="90000"/>
              </a:lnSpc>
              <a:spcBef>
                <a:spcPct val="0"/>
              </a:spcBef>
              <a:buNone/>
              <a:defRPr sz="1600">
                <a:solidFill>
                  <a:schemeClr val="bg1"/>
                </a:solidFill>
                <a:latin typeface="Roboto"/>
                <a:ea typeface="+mj-ea"/>
                <a:cs typeface="+mj-cs"/>
              </a:defRPr>
            </a:lvl1pPr>
          </a:lstStyle>
          <a:p>
            <a:r>
              <a:rPr lang="tr-TR" sz="1800" b="1" dirty="0" smtClean="0">
                <a:solidFill>
                  <a:schemeClr val="tx1">
                    <a:lumMod val="95000"/>
                    <a:lumOff val="5000"/>
                  </a:schemeClr>
                </a:solidFill>
              </a:rPr>
              <a:t>T</a:t>
            </a:r>
            <a:r>
              <a:rPr lang="en-US" sz="1800" b="1" dirty="0" err="1" smtClean="0">
                <a:solidFill>
                  <a:schemeClr val="tx1">
                    <a:lumMod val="95000"/>
                    <a:lumOff val="5000"/>
                  </a:schemeClr>
                </a:solidFill>
              </a:rPr>
              <a:t>onnes</a:t>
            </a:r>
            <a:r>
              <a:rPr lang="en-US" sz="1800" b="1" dirty="0" smtClean="0">
                <a:solidFill>
                  <a:schemeClr val="tx1">
                    <a:lumMod val="95000"/>
                    <a:lumOff val="5000"/>
                  </a:schemeClr>
                </a:solidFill>
              </a:rPr>
              <a:t> </a:t>
            </a:r>
            <a:r>
              <a:rPr lang="en-US" sz="1800" b="1" dirty="0">
                <a:solidFill>
                  <a:schemeClr val="tx1">
                    <a:lumMod val="95000"/>
                    <a:lumOff val="5000"/>
                  </a:schemeClr>
                </a:solidFill>
              </a:rPr>
              <a:t>estimated by 2050. This is a 70% increase on worldwide waste production</a:t>
            </a:r>
            <a:r>
              <a:rPr lang="en-US" sz="1800" dirty="0"/>
              <a:t>.</a:t>
            </a:r>
          </a:p>
        </p:txBody>
      </p:sp>
      <p:sp>
        <p:nvSpPr>
          <p:cNvPr id="11" name="Unvan 1"/>
          <p:cNvSpPr txBox="1">
            <a:spLocks/>
          </p:cNvSpPr>
          <p:nvPr/>
        </p:nvSpPr>
        <p:spPr>
          <a:xfrm>
            <a:off x="76198" y="1284733"/>
            <a:ext cx="2048254" cy="3596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1800" b="1" dirty="0" smtClean="0">
                <a:solidFill>
                  <a:srgbClr val="FFFF00"/>
                </a:solidFill>
                <a:latin typeface="Roboto"/>
              </a:rPr>
              <a:t>34% </a:t>
            </a:r>
            <a:r>
              <a:rPr lang="tr-TR" sz="1800" b="1" dirty="0" err="1" smtClean="0">
                <a:solidFill>
                  <a:srgbClr val="FFFF00"/>
                </a:solidFill>
                <a:latin typeface="Roboto"/>
              </a:rPr>
              <a:t>from</a:t>
            </a:r>
            <a:r>
              <a:rPr lang="tr-TR" sz="1800" b="1" dirty="0" smtClean="0">
                <a:solidFill>
                  <a:srgbClr val="FFFF00"/>
                </a:solidFill>
                <a:latin typeface="Roboto"/>
              </a:rPr>
              <a:t> 16%</a:t>
            </a:r>
            <a:endParaRPr lang="en-US" sz="1800" b="1" dirty="0" smtClean="0">
              <a:solidFill>
                <a:srgbClr val="FFFF00"/>
              </a:solidFill>
              <a:latin typeface="Roboto"/>
            </a:endParaRPr>
          </a:p>
        </p:txBody>
      </p:sp>
      <p:sp>
        <p:nvSpPr>
          <p:cNvPr id="12" name="Unvan 1"/>
          <p:cNvSpPr txBox="1">
            <a:spLocks/>
          </p:cNvSpPr>
          <p:nvPr/>
        </p:nvSpPr>
        <p:spPr>
          <a:xfrm>
            <a:off x="2072639" y="1296253"/>
            <a:ext cx="8919211" cy="518160"/>
          </a:xfrm>
          <a:prstGeom prst="rect">
            <a:avLst/>
          </a:prstGeom>
        </p:spPr>
        <p:txBody>
          <a:bodyPr>
            <a:noAutofit/>
          </a:bodyPr>
          <a:lstStyle>
            <a:defPPr>
              <a:defRPr lang="tr-TR"/>
            </a:defPPr>
            <a:lvl1pPr>
              <a:lnSpc>
                <a:spcPct val="90000"/>
              </a:lnSpc>
              <a:spcBef>
                <a:spcPct val="0"/>
              </a:spcBef>
              <a:buNone/>
              <a:defRPr sz="1600">
                <a:solidFill>
                  <a:schemeClr val="bg1"/>
                </a:solidFill>
                <a:latin typeface="Roboto"/>
                <a:ea typeface="+mj-ea"/>
                <a:cs typeface="+mj-cs"/>
              </a:defRPr>
            </a:lvl1pPr>
          </a:lstStyle>
          <a:p>
            <a:r>
              <a:rPr lang="en-US" sz="1800" b="1" dirty="0">
                <a:solidFill>
                  <a:schemeClr val="tx1">
                    <a:lumMod val="95000"/>
                    <a:lumOff val="5000"/>
                  </a:schemeClr>
                </a:solidFill>
              </a:rPr>
              <a:t>More Economically Developed Countries account for 16% of global </a:t>
            </a:r>
            <a:r>
              <a:rPr lang="en-US" sz="1800" b="1" dirty="0" smtClean="0">
                <a:solidFill>
                  <a:schemeClr val="tx1">
                    <a:lumMod val="95000"/>
                    <a:lumOff val="5000"/>
                  </a:schemeClr>
                </a:solidFill>
              </a:rPr>
              <a:t>population</a:t>
            </a:r>
            <a:endParaRPr lang="tr-TR" sz="1800" b="1" dirty="0" smtClean="0">
              <a:solidFill>
                <a:schemeClr val="tx1">
                  <a:lumMod val="95000"/>
                  <a:lumOff val="5000"/>
                </a:schemeClr>
              </a:solidFill>
            </a:endParaRPr>
          </a:p>
          <a:p>
            <a:r>
              <a:rPr lang="en-US" sz="1800" b="1" dirty="0" smtClean="0">
                <a:solidFill>
                  <a:schemeClr val="tx1">
                    <a:lumMod val="95000"/>
                    <a:lumOff val="5000"/>
                  </a:schemeClr>
                </a:solidFill>
              </a:rPr>
              <a:t>but </a:t>
            </a:r>
            <a:r>
              <a:rPr lang="en-US" sz="1800" b="1" dirty="0">
                <a:solidFill>
                  <a:schemeClr val="tx1">
                    <a:lumMod val="95000"/>
                    <a:lumOff val="5000"/>
                  </a:schemeClr>
                </a:solidFill>
              </a:rPr>
              <a:t>produce 34% of the world’s waste.</a:t>
            </a:r>
          </a:p>
        </p:txBody>
      </p:sp>
      <p:pic>
        <p:nvPicPr>
          <p:cNvPr id="16" name="Resim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512" y="4978390"/>
            <a:ext cx="1790331" cy="1725575"/>
          </a:xfrm>
          <a:prstGeom prst="rect">
            <a:avLst/>
          </a:prstGeom>
        </p:spPr>
      </p:pic>
      <p:pic>
        <p:nvPicPr>
          <p:cNvPr id="17" name="İçerik Yer Tutucusu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62052" y="5580650"/>
            <a:ext cx="1693824" cy="858934"/>
          </a:xfrm>
          <a:prstGeom prst="rect">
            <a:avLst/>
          </a:prstGeom>
        </p:spPr>
      </p:pic>
      <p:sp>
        <p:nvSpPr>
          <p:cNvPr id="18" name="İçerik Yer Tutucusu 1"/>
          <p:cNvSpPr txBox="1">
            <a:spLocks/>
          </p:cNvSpPr>
          <p:nvPr/>
        </p:nvSpPr>
        <p:spPr>
          <a:xfrm>
            <a:off x="3867781" y="5931192"/>
            <a:ext cx="4456437" cy="59389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4400" dirty="0" smtClean="0">
                <a:solidFill>
                  <a:schemeClr val="bg1"/>
                </a:solidFill>
              </a:rPr>
              <a:t>www.aktifatik.com</a:t>
            </a:r>
          </a:p>
        </p:txBody>
      </p:sp>
    </p:spTree>
    <p:extLst>
      <p:ext uri="{BB962C8B-B14F-4D97-AF65-F5344CB8AC3E}">
        <p14:creationId xmlns:p14="http://schemas.microsoft.com/office/powerpoint/2010/main" val="2363095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çerik Yer Tutucusu 1"/>
          <p:cNvSpPr txBox="1">
            <a:spLocks/>
          </p:cNvSpPr>
          <p:nvPr/>
        </p:nvSpPr>
        <p:spPr>
          <a:xfrm>
            <a:off x="4951309"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dirty="0" smtClean="0">
                <a:solidFill>
                  <a:schemeClr val="bg1"/>
                </a:solidFill>
              </a:rPr>
              <a:t>www.aktifatik.com</a:t>
            </a:r>
          </a:p>
        </p:txBody>
      </p:sp>
      <p:pic>
        <p:nvPicPr>
          <p:cNvPr id="11" name="Resim 10"/>
          <p:cNvPicPr>
            <a:picLocks noChangeAspect="1"/>
          </p:cNvPicPr>
          <p:nvPr/>
        </p:nvPicPr>
        <p:blipFill rotWithShape="1">
          <a:blip r:embed="rId2">
            <a:extLst>
              <a:ext uri="{28A0092B-C50C-407E-A947-70E740481C1C}">
                <a14:useLocalDpi xmlns:a14="http://schemas.microsoft.com/office/drawing/2010/main" val="0"/>
              </a:ext>
            </a:extLst>
          </a:blip>
          <a:srcRect l="16553" r="17007" b="6772"/>
          <a:stretch/>
        </p:blipFill>
        <p:spPr>
          <a:xfrm>
            <a:off x="3237716" y="3310575"/>
            <a:ext cx="2286000" cy="1924584"/>
          </a:xfrm>
          <a:prstGeom prst="rect">
            <a:avLst/>
          </a:prstGeom>
        </p:spPr>
      </p:pic>
      <p:sp>
        <p:nvSpPr>
          <p:cNvPr id="14" name="Dikdörtgen 13"/>
          <p:cNvSpPr/>
          <p:nvPr/>
        </p:nvSpPr>
        <p:spPr>
          <a:xfrm>
            <a:off x="3584472" y="5262370"/>
            <a:ext cx="1592487" cy="338554"/>
          </a:xfrm>
          <a:prstGeom prst="rect">
            <a:avLst/>
          </a:prstGeom>
        </p:spPr>
        <p:txBody>
          <a:bodyPr wrap="none">
            <a:spAutoFit/>
          </a:bodyPr>
          <a:lstStyle/>
          <a:p>
            <a:r>
              <a:rPr lang="tr-TR" sz="1600" b="1" dirty="0" err="1" smtClean="0">
                <a:solidFill>
                  <a:srgbClr val="7030A0"/>
                </a:solidFill>
                <a:latin typeface="Roboto"/>
              </a:rPr>
              <a:t>Medical</a:t>
            </a:r>
            <a:r>
              <a:rPr lang="tr-TR" sz="1600" b="1" dirty="0" smtClean="0">
                <a:solidFill>
                  <a:srgbClr val="7030A0"/>
                </a:solidFill>
                <a:latin typeface="Roboto"/>
              </a:rPr>
              <a:t> </a:t>
            </a:r>
            <a:r>
              <a:rPr lang="tr-TR" sz="1600" b="1" dirty="0" err="1" smtClean="0">
                <a:solidFill>
                  <a:srgbClr val="7030A0"/>
                </a:solidFill>
                <a:latin typeface="Roboto"/>
              </a:rPr>
              <a:t>Waste</a:t>
            </a:r>
            <a:endParaRPr lang="tr-TR" sz="1600" b="1" dirty="0">
              <a:solidFill>
                <a:srgbClr val="7030A0"/>
              </a:solidFill>
              <a:latin typeface="Roboto"/>
            </a:endParaRPr>
          </a:p>
        </p:txBody>
      </p:sp>
      <p:sp>
        <p:nvSpPr>
          <p:cNvPr id="17" name="Dikdörtgen 16"/>
          <p:cNvSpPr/>
          <p:nvPr/>
        </p:nvSpPr>
        <p:spPr>
          <a:xfrm>
            <a:off x="4061912" y="2458375"/>
            <a:ext cx="242374" cy="338554"/>
          </a:xfrm>
          <a:prstGeom prst="rect">
            <a:avLst/>
          </a:prstGeom>
        </p:spPr>
        <p:txBody>
          <a:bodyPr wrap="none">
            <a:spAutoFit/>
          </a:bodyPr>
          <a:lstStyle/>
          <a:p>
            <a:r>
              <a:rPr lang="tr-TR" sz="1600" b="1" dirty="0" smtClean="0">
                <a:solidFill>
                  <a:srgbClr val="7030A0"/>
                </a:solidFill>
                <a:latin typeface="Roboto"/>
              </a:rPr>
              <a:t> </a:t>
            </a:r>
            <a:endParaRPr lang="tr-TR" sz="1600" b="1" dirty="0">
              <a:solidFill>
                <a:srgbClr val="7030A0"/>
              </a:solidFill>
              <a:latin typeface="Roboto"/>
            </a:endParaRPr>
          </a:p>
        </p:txBody>
      </p:sp>
      <p:pic>
        <p:nvPicPr>
          <p:cNvPr id="18" name="Resim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04" y="3521421"/>
            <a:ext cx="2867915" cy="1720749"/>
          </a:xfrm>
          <a:prstGeom prst="rect">
            <a:avLst/>
          </a:prstGeom>
        </p:spPr>
      </p:pic>
      <p:sp>
        <p:nvSpPr>
          <p:cNvPr id="19" name="Dikdörtgen 18"/>
          <p:cNvSpPr/>
          <p:nvPr/>
        </p:nvSpPr>
        <p:spPr>
          <a:xfrm>
            <a:off x="507889" y="5235159"/>
            <a:ext cx="2049344" cy="338554"/>
          </a:xfrm>
          <a:prstGeom prst="rect">
            <a:avLst/>
          </a:prstGeom>
        </p:spPr>
        <p:txBody>
          <a:bodyPr wrap="none">
            <a:spAutoFit/>
          </a:bodyPr>
          <a:lstStyle/>
          <a:p>
            <a:r>
              <a:rPr lang="tr-TR" sz="1600" b="1" dirty="0" err="1" smtClean="0">
                <a:solidFill>
                  <a:srgbClr val="7030A0"/>
                </a:solidFill>
                <a:latin typeface="Roboto"/>
              </a:rPr>
              <a:t>Agricultural</a:t>
            </a:r>
            <a:r>
              <a:rPr lang="tr-TR" sz="1600" b="1" dirty="0" smtClean="0">
                <a:solidFill>
                  <a:srgbClr val="7030A0"/>
                </a:solidFill>
                <a:latin typeface="Roboto"/>
              </a:rPr>
              <a:t> </a:t>
            </a:r>
            <a:r>
              <a:rPr lang="tr-TR" sz="1600" b="1" dirty="0" err="1" smtClean="0">
                <a:solidFill>
                  <a:srgbClr val="7030A0"/>
                </a:solidFill>
                <a:latin typeface="Roboto"/>
              </a:rPr>
              <a:t>Waste</a:t>
            </a:r>
            <a:endParaRPr lang="tr-TR" sz="1600" b="1" dirty="0">
              <a:solidFill>
                <a:srgbClr val="7030A0"/>
              </a:solidFill>
              <a:latin typeface="Roboto"/>
            </a:endParaRPr>
          </a:p>
        </p:txBody>
      </p:sp>
      <p:pic>
        <p:nvPicPr>
          <p:cNvPr id="22" name="Resim 21"/>
          <p:cNvPicPr>
            <a:picLocks noChangeAspect="1"/>
          </p:cNvPicPr>
          <p:nvPr/>
        </p:nvPicPr>
        <p:blipFill rotWithShape="1">
          <a:blip r:embed="rId4">
            <a:extLst>
              <a:ext uri="{28A0092B-C50C-407E-A947-70E740481C1C}">
                <a14:useLocalDpi xmlns:a14="http://schemas.microsoft.com/office/drawing/2010/main" val="0"/>
              </a:ext>
            </a:extLst>
          </a:blip>
          <a:srcRect l="12877" r="16734"/>
          <a:stretch/>
        </p:blipFill>
        <p:spPr>
          <a:xfrm>
            <a:off x="6197197" y="198058"/>
            <a:ext cx="2651684" cy="2260317"/>
          </a:xfrm>
          <a:prstGeom prst="rect">
            <a:avLst/>
          </a:prstGeom>
        </p:spPr>
      </p:pic>
      <p:sp>
        <p:nvSpPr>
          <p:cNvPr id="23" name="Dikdörtgen 22"/>
          <p:cNvSpPr/>
          <p:nvPr/>
        </p:nvSpPr>
        <p:spPr>
          <a:xfrm>
            <a:off x="6821199" y="2458375"/>
            <a:ext cx="1587294" cy="338554"/>
          </a:xfrm>
          <a:prstGeom prst="rect">
            <a:avLst/>
          </a:prstGeom>
        </p:spPr>
        <p:txBody>
          <a:bodyPr wrap="none">
            <a:spAutoFit/>
          </a:bodyPr>
          <a:lstStyle/>
          <a:p>
            <a:r>
              <a:rPr lang="tr-TR" sz="1600" b="1" dirty="0" err="1" smtClean="0">
                <a:solidFill>
                  <a:srgbClr val="7030A0"/>
                </a:solidFill>
                <a:latin typeface="Roboto"/>
              </a:rPr>
              <a:t>Shopping</a:t>
            </a:r>
            <a:r>
              <a:rPr lang="tr-TR" sz="1600" b="1" dirty="0" smtClean="0">
                <a:solidFill>
                  <a:srgbClr val="7030A0"/>
                </a:solidFill>
                <a:latin typeface="Roboto"/>
              </a:rPr>
              <a:t> </a:t>
            </a:r>
            <a:r>
              <a:rPr lang="tr-TR" sz="1600" b="1" dirty="0" err="1" smtClean="0">
                <a:solidFill>
                  <a:srgbClr val="7030A0"/>
                </a:solidFill>
                <a:latin typeface="Roboto"/>
              </a:rPr>
              <a:t>Mall</a:t>
            </a:r>
            <a:endParaRPr lang="tr-TR" sz="1600" b="1" dirty="0">
              <a:solidFill>
                <a:srgbClr val="7030A0"/>
              </a:solidFill>
              <a:latin typeface="Roboto"/>
            </a:endParaRPr>
          </a:p>
        </p:txBody>
      </p:sp>
      <p:sp>
        <p:nvSpPr>
          <p:cNvPr id="25" name="Dikdörtgen 24"/>
          <p:cNvSpPr/>
          <p:nvPr/>
        </p:nvSpPr>
        <p:spPr>
          <a:xfrm>
            <a:off x="6896559" y="5262370"/>
            <a:ext cx="1523559" cy="338554"/>
          </a:xfrm>
          <a:prstGeom prst="rect">
            <a:avLst/>
          </a:prstGeom>
        </p:spPr>
        <p:txBody>
          <a:bodyPr wrap="none">
            <a:spAutoFit/>
          </a:bodyPr>
          <a:lstStyle/>
          <a:p>
            <a:r>
              <a:rPr lang="tr-TR" sz="1600" b="1" dirty="0" err="1" smtClean="0">
                <a:solidFill>
                  <a:srgbClr val="7030A0"/>
                </a:solidFill>
                <a:latin typeface="Roboto"/>
              </a:rPr>
              <a:t>Animal</a:t>
            </a:r>
            <a:r>
              <a:rPr lang="tr-TR" sz="1600" b="1" dirty="0" smtClean="0">
                <a:solidFill>
                  <a:srgbClr val="7030A0"/>
                </a:solidFill>
                <a:latin typeface="Roboto"/>
              </a:rPr>
              <a:t> </a:t>
            </a:r>
            <a:r>
              <a:rPr lang="tr-TR" sz="1600" b="1" dirty="0" err="1" smtClean="0">
                <a:solidFill>
                  <a:srgbClr val="7030A0"/>
                </a:solidFill>
                <a:latin typeface="Roboto"/>
              </a:rPr>
              <a:t>Waste</a:t>
            </a:r>
            <a:endParaRPr lang="tr-TR" sz="1600" b="1" dirty="0">
              <a:solidFill>
                <a:srgbClr val="7030A0"/>
              </a:solidFill>
              <a:latin typeface="Roboto"/>
            </a:endParaRPr>
          </a:p>
        </p:txBody>
      </p:sp>
      <p:pic>
        <p:nvPicPr>
          <p:cNvPr id="26" name="Resim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088" y="159894"/>
            <a:ext cx="2713207" cy="2298481"/>
          </a:xfrm>
          <a:prstGeom prst="rect">
            <a:avLst/>
          </a:prstGeom>
        </p:spPr>
      </p:pic>
      <p:sp>
        <p:nvSpPr>
          <p:cNvPr id="28" name="Dikdörtgen 27"/>
          <p:cNvSpPr/>
          <p:nvPr/>
        </p:nvSpPr>
        <p:spPr>
          <a:xfrm>
            <a:off x="9661674" y="2497413"/>
            <a:ext cx="1770036" cy="338554"/>
          </a:xfrm>
          <a:prstGeom prst="rect">
            <a:avLst/>
          </a:prstGeom>
        </p:spPr>
        <p:txBody>
          <a:bodyPr wrap="none">
            <a:spAutoFit/>
          </a:bodyPr>
          <a:lstStyle/>
          <a:p>
            <a:r>
              <a:rPr lang="tr-TR" sz="1600" b="1" dirty="0" err="1" smtClean="0">
                <a:solidFill>
                  <a:srgbClr val="7030A0"/>
                </a:solidFill>
                <a:latin typeface="Roboto"/>
              </a:rPr>
              <a:t>Industrial</a:t>
            </a:r>
            <a:r>
              <a:rPr lang="tr-TR" sz="1600" b="1" dirty="0" smtClean="0">
                <a:solidFill>
                  <a:srgbClr val="7030A0"/>
                </a:solidFill>
                <a:latin typeface="Roboto"/>
              </a:rPr>
              <a:t> </a:t>
            </a:r>
            <a:r>
              <a:rPr lang="tr-TR" sz="1600" b="1" dirty="0" err="1" smtClean="0">
                <a:solidFill>
                  <a:srgbClr val="7030A0"/>
                </a:solidFill>
                <a:latin typeface="Roboto"/>
              </a:rPr>
              <a:t>Zones</a:t>
            </a:r>
            <a:endParaRPr lang="tr-TR" sz="1600" b="1" dirty="0">
              <a:solidFill>
                <a:srgbClr val="7030A0"/>
              </a:solidFill>
              <a:latin typeface="Roboto"/>
            </a:endParaRPr>
          </a:p>
        </p:txBody>
      </p:sp>
      <p:sp>
        <p:nvSpPr>
          <p:cNvPr id="30" name="Dikdörtgen 29"/>
          <p:cNvSpPr/>
          <p:nvPr/>
        </p:nvSpPr>
        <p:spPr>
          <a:xfrm>
            <a:off x="3297247" y="2458375"/>
            <a:ext cx="2014078" cy="338554"/>
          </a:xfrm>
          <a:prstGeom prst="rect">
            <a:avLst/>
          </a:prstGeom>
        </p:spPr>
        <p:txBody>
          <a:bodyPr wrap="none">
            <a:spAutoFit/>
          </a:bodyPr>
          <a:lstStyle/>
          <a:p>
            <a:r>
              <a:rPr lang="tr-TR" sz="1600" b="1" dirty="0" smtClean="0">
                <a:solidFill>
                  <a:srgbClr val="7030A0"/>
                </a:solidFill>
                <a:latin typeface="Roboto"/>
              </a:rPr>
              <a:t>Commercial </a:t>
            </a:r>
            <a:r>
              <a:rPr lang="tr-TR" sz="1600" b="1" dirty="0" err="1" smtClean="0">
                <a:solidFill>
                  <a:srgbClr val="7030A0"/>
                </a:solidFill>
                <a:latin typeface="Roboto"/>
              </a:rPr>
              <a:t>Waste</a:t>
            </a:r>
            <a:endParaRPr lang="tr-TR" sz="1600" b="1" dirty="0">
              <a:solidFill>
                <a:srgbClr val="7030A0"/>
              </a:solidFill>
              <a:latin typeface="Roboto"/>
            </a:endParaRPr>
          </a:p>
        </p:txBody>
      </p:sp>
      <p:sp>
        <p:nvSpPr>
          <p:cNvPr id="32" name="Dikdörtgen 31"/>
          <p:cNvSpPr/>
          <p:nvPr/>
        </p:nvSpPr>
        <p:spPr>
          <a:xfrm>
            <a:off x="9621814" y="5317029"/>
            <a:ext cx="1544012" cy="338554"/>
          </a:xfrm>
          <a:prstGeom prst="rect">
            <a:avLst/>
          </a:prstGeom>
        </p:spPr>
        <p:txBody>
          <a:bodyPr wrap="none">
            <a:spAutoFit/>
          </a:bodyPr>
          <a:lstStyle/>
          <a:p>
            <a:r>
              <a:rPr lang="tr-TR" sz="1600" b="1" dirty="0" err="1" smtClean="0">
                <a:solidFill>
                  <a:srgbClr val="7030A0"/>
                </a:solidFill>
                <a:latin typeface="Roboto"/>
              </a:rPr>
              <a:t>Municipalities</a:t>
            </a:r>
            <a:endParaRPr lang="tr-TR" sz="1600" b="1" dirty="0">
              <a:solidFill>
                <a:srgbClr val="7030A0"/>
              </a:solidFill>
              <a:latin typeface="Roboto"/>
            </a:endParaRPr>
          </a:p>
        </p:txBody>
      </p:sp>
      <p:pic>
        <p:nvPicPr>
          <p:cNvPr id="33" name="Resim 32"/>
          <p:cNvPicPr>
            <a:picLocks noChangeAspect="1"/>
          </p:cNvPicPr>
          <p:nvPr/>
        </p:nvPicPr>
        <p:blipFill rotWithShape="1">
          <a:blip r:embed="rId6" cstate="print">
            <a:extLst>
              <a:ext uri="{28A0092B-C50C-407E-A947-70E740481C1C}">
                <a14:useLocalDpi xmlns:a14="http://schemas.microsoft.com/office/drawing/2010/main" val="0"/>
              </a:ext>
            </a:extLst>
          </a:blip>
          <a:srcRect l="2042" r="3189"/>
          <a:stretch/>
        </p:blipFill>
        <p:spPr>
          <a:xfrm>
            <a:off x="305770" y="570562"/>
            <a:ext cx="2388630" cy="1744935"/>
          </a:xfrm>
          <a:prstGeom prst="rect">
            <a:avLst/>
          </a:prstGeom>
        </p:spPr>
      </p:pic>
      <p:sp>
        <p:nvSpPr>
          <p:cNvPr id="34" name="Dikdörtgen 33"/>
          <p:cNvSpPr/>
          <p:nvPr/>
        </p:nvSpPr>
        <p:spPr>
          <a:xfrm>
            <a:off x="546500" y="2497413"/>
            <a:ext cx="1688283" cy="338554"/>
          </a:xfrm>
          <a:prstGeom prst="rect">
            <a:avLst/>
          </a:prstGeom>
        </p:spPr>
        <p:txBody>
          <a:bodyPr wrap="none">
            <a:spAutoFit/>
          </a:bodyPr>
          <a:lstStyle/>
          <a:p>
            <a:r>
              <a:rPr lang="tr-TR" sz="1600" b="1" dirty="0" err="1" smtClean="0">
                <a:solidFill>
                  <a:srgbClr val="7030A0"/>
                </a:solidFill>
                <a:latin typeface="Roboto"/>
              </a:rPr>
              <a:t>Sewage</a:t>
            </a:r>
            <a:r>
              <a:rPr lang="tr-TR" sz="1600" b="1" dirty="0" smtClean="0">
                <a:solidFill>
                  <a:srgbClr val="7030A0"/>
                </a:solidFill>
                <a:latin typeface="Roboto"/>
              </a:rPr>
              <a:t> </a:t>
            </a:r>
            <a:r>
              <a:rPr lang="tr-TR" sz="1600" b="1" dirty="0" err="1" smtClean="0">
                <a:solidFill>
                  <a:srgbClr val="7030A0"/>
                </a:solidFill>
                <a:latin typeface="Roboto"/>
              </a:rPr>
              <a:t>Sludge</a:t>
            </a:r>
            <a:endParaRPr lang="tr-TR" sz="1600" b="1" dirty="0">
              <a:solidFill>
                <a:srgbClr val="7030A0"/>
              </a:solidFill>
              <a:latin typeface="Roboto"/>
            </a:endParaRPr>
          </a:p>
        </p:txBody>
      </p:sp>
      <p:pic>
        <p:nvPicPr>
          <p:cNvPr id="35" name="Resim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3034" y="3217359"/>
            <a:ext cx="1873405" cy="2017800"/>
          </a:xfrm>
          <a:prstGeom prst="rect">
            <a:avLst/>
          </a:prstGeom>
        </p:spPr>
      </p:pic>
      <p:pic>
        <p:nvPicPr>
          <p:cNvPr id="36" name="Resim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6475" y="3279367"/>
            <a:ext cx="2494690" cy="1962803"/>
          </a:xfrm>
          <a:prstGeom prst="rect">
            <a:avLst/>
          </a:prstGeom>
        </p:spPr>
      </p:pic>
      <p:pic>
        <p:nvPicPr>
          <p:cNvPr id="37" name="Resim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5443" y="539479"/>
            <a:ext cx="2950547" cy="1770328"/>
          </a:xfrm>
          <a:prstGeom prst="rect">
            <a:avLst/>
          </a:prstGeom>
        </p:spPr>
      </p:pic>
    </p:spTree>
    <p:extLst>
      <p:ext uri="{BB962C8B-B14F-4D97-AF65-F5344CB8AC3E}">
        <p14:creationId xmlns:p14="http://schemas.microsoft.com/office/powerpoint/2010/main" val="3604710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064158" y="394810"/>
            <a:ext cx="9971513" cy="646331"/>
          </a:xfrm>
          <a:prstGeom prst="rect">
            <a:avLst/>
          </a:prstGeom>
        </p:spPr>
        <p:txBody>
          <a:bodyPr wrap="square">
            <a:spAutoFit/>
          </a:bodyPr>
          <a:lstStyle/>
          <a:p>
            <a:pPr algn="ctr"/>
            <a:r>
              <a:rPr lang="en-US" sz="3600" b="1" dirty="0" smtClean="0">
                <a:solidFill>
                  <a:srgbClr val="7030A0"/>
                </a:solidFill>
                <a:latin typeface="Roboto"/>
              </a:rPr>
              <a:t>I</a:t>
            </a:r>
            <a:r>
              <a:rPr lang="tr-TR" sz="3600" b="1" dirty="0" err="1" smtClean="0">
                <a:solidFill>
                  <a:srgbClr val="7030A0"/>
                </a:solidFill>
                <a:latin typeface="Roboto"/>
              </a:rPr>
              <a:t>ntroduction</a:t>
            </a:r>
            <a:r>
              <a:rPr lang="tr-TR" sz="3600" b="1" dirty="0" smtClean="0">
                <a:solidFill>
                  <a:srgbClr val="7030A0"/>
                </a:solidFill>
                <a:latin typeface="Roboto"/>
              </a:rPr>
              <a:t> of SPD</a:t>
            </a:r>
            <a:r>
              <a:rPr lang="en-US" sz="3600" b="1" dirty="0" smtClean="0">
                <a:solidFill>
                  <a:srgbClr val="7030A0"/>
                </a:solidFill>
                <a:latin typeface="Roboto"/>
              </a:rPr>
              <a:t> W</a:t>
            </a:r>
            <a:r>
              <a:rPr lang="tr-TR" sz="3600" b="1" dirty="0" err="1" smtClean="0">
                <a:solidFill>
                  <a:srgbClr val="7030A0"/>
                </a:solidFill>
                <a:latin typeface="Roboto"/>
              </a:rPr>
              <a:t>aste</a:t>
            </a:r>
            <a:r>
              <a:rPr lang="en-US" sz="3600" b="1" dirty="0" smtClean="0">
                <a:solidFill>
                  <a:srgbClr val="7030A0"/>
                </a:solidFill>
                <a:latin typeface="Roboto"/>
              </a:rPr>
              <a:t> D</a:t>
            </a:r>
            <a:r>
              <a:rPr lang="tr-TR" sz="3600" b="1" dirty="0" err="1" smtClean="0">
                <a:solidFill>
                  <a:srgbClr val="7030A0"/>
                </a:solidFill>
                <a:latin typeface="Roboto"/>
              </a:rPr>
              <a:t>isposal</a:t>
            </a:r>
            <a:r>
              <a:rPr lang="en-US" sz="3600" b="1" dirty="0" smtClean="0">
                <a:solidFill>
                  <a:srgbClr val="7030A0"/>
                </a:solidFill>
                <a:latin typeface="Roboto"/>
              </a:rPr>
              <a:t> S</a:t>
            </a:r>
            <a:r>
              <a:rPr lang="tr-TR" sz="3600" b="1" dirty="0" err="1" smtClean="0">
                <a:solidFill>
                  <a:srgbClr val="7030A0"/>
                </a:solidFill>
                <a:latin typeface="Roboto"/>
              </a:rPr>
              <a:t>ystem</a:t>
            </a:r>
            <a:endParaRPr lang="tr-TR" sz="3600" b="1" dirty="0">
              <a:solidFill>
                <a:srgbClr val="7030A0"/>
              </a:solidFill>
              <a:latin typeface="Roboto"/>
            </a:endParaRPr>
          </a:p>
        </p:txBody>
      </p:sp>
      <p:sp>
        <p:nvSpPr>
          <p:cNvPr id="13" name="İçerik Yer Tutucusu 1"/>
          <p:cNvSpPr txBox="1">
            <a:spLocks/>
          </p:cNvSpPr>
          <p:nvPr/>
        </p:nvSpPr>
        <p:spPr>
          <a:xfrm>
            <a:off x="4613934"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dirty="0" smtClean="0">
                <a:solidFill>
                  <a:schemeClr val="bg1"/>
                </a:solidFill>
              </a:rPr>
              <a:t>www.aktifatik.com</a:t>
            </a:r>
          </a:p>
        </p:txBody>
      </p:sp>
      <p:sp>
        <p:nvSpPr>
          <p:cNvPr id="17" name="Yuvarlatılmış Dikdörtgen 16"/>
          <p:cNvSpPr/>
          <p:nvPr/>
        </p:nvSpPr>
        <p:spPr>
          <a:xfrm>
            <a:off x="382139" y="1239096"/>
            <a:ext cx="5583231" cy="2123338"/>
          </a:xfrm>
          <a:prstGeom prst="roundRect">
            <a:avLst/>
          </a:prstGeom>
          <a:solidFill>
            <a:srgbClr val="7030A0">
              <a:alpha val="2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95000"/>
                    <a:lumOff val="5000"/>
                  </a:schemeClr>
                </a:solidFill>
                <a:latin typeface="Roboto"/>
              </a:rPr>
              <a:t>SPD WASTE DISPOSAL SYSTEM removes animal, harvest, forest, garden, medical, domestic, industrial wastes and sewage sludge by burning them (sensitively) without any harm to the environment. The system removes the wastes (1250-1650 degrees) by burning them with fuel and temperature control</a:t>
            </a:r>
            <a:r>
              <a:rPr lang="en-US" sz="1200" dirty="0">
                <a:solidFill>
                  <a:srgbClr val="0070C0"/>
                </a:solidFill>
                <a:latin typeface="Roboto"/>
              </a:rPr>
              <a:t>. </a:t>
            </a:r>
            <a:endParaRPr lang="tr-TR" sz="1200" dirty="0">
              <a:solidFill>
                <a:srgbClr val="0070C0"/>
              </a:solidFill>
              <a:latin typeface="Roboto"/>
            </a:endParaRPr>
          </a:p>
        </p:txBody>
      </p:sp>
      <p:sp>
        <p:nvSpPr>
          <p:cNvPr id="18" name="Yuvarlatılmış Dikdörtgen 17"/>
          <p:cNvSpPr/>
          <p:nvPr/>
        </p:nvSpPr>
        <p:spPr>
          <a:xfrm>
            <a:off x="6185954" y="1239098"/>
            <a:ext cx="5251303" cy="2123336"/>
          </a:xfrm>
          <a:prstGeom prst="roundRect">
            <a:avLst/>
          </a:prstGeom>
          <a:solidFill>
            <a:srgbClr val="7030A0">
              <a:alpha val="2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95000"/>
                    <a:lumOff val="5000"/>
                  </a:schemeClr>
                </a:solidFill>
                <a:latin typeface="Roboto"/>
              </a:rPr>
              <a:t>Electricity, steam and hot water are produced from the heat energy produced by the system.</a:t>
            </a:r>
          </a:p>
          <a:p>
            <a:r>
              <a:rPr lang="en-US" sz="1600" b="1" dirty="0">
                <a:solidFill>
                  <a:schemeClr val="tx1">
                    <a:lumMod val="95000"/>
                    <a:lumOff val="5000"/>
                  </a:schemeClr>
                </a:solidFill>
                <a:latin typeface="Roboto"/>
              </a:rPr>
              <a:t>Pathological wastes burned between (1250-1650 degrees), which are extremely dangerous among wastes, and disposed without harming the environment</a:t>
            </a:r>
            <a:r>
              <a:rPr lang="en-US" sz="1600" dirty="0">
                <a:solidFill>
                  <a:srgbClr val="0070C0"/>
                </a:solidFill>
                <a:latin typeface="Roboto"/>
              </a:rPr>
              <a:t>.</a:t>
            </a:r>
          </a:p>
        </p:txBody>
      </p:sp>
      <p:sp>
        <p:nvSpPr>
          <p:cNvPr id="19" name="Yuvarlatılmış Dikdörtgen 18"/>
          <p:cNvSpPr/>
          <p:nvPr/>
        </p:nvSpPr>
        <p:spPr>
          <a:xfrm>
            <a:off x="382139" y="3571979"/>
            <a:ext cx="5583231" cy="2407907"/>
          </a:xfrm>
          <a:prstGeom prst="roundRect">
            <a:avLst/>
          </a:prstGeom>
          <a:solidFill>
            <a:srgbClr val="7030A0">
              <a:alpha val="2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95000"/>
                    <a:lumOff val="5000"/>
                  </a:schemeClr>
                </a:solidFill>
                <a:latin typeface="Roboto"/>
              </a:rPr>
              <a:t>World-class wastes have to be burned over 1200 degrees. There is no system that removes such waste in this level of heat without external fuel or gas supply. SPD system is a continuous one. After the first ignition, it burns continuously with the waste coming from the heat of the reactor without giving any heat from outside. </a:t>
            </a:r>
          </a:p>
        </p:txBody>
      </p:sp>
      <p:sp>
        <p:nvSpPr>
          <p:cNvPr id="20" name="Yuvarlatılmış Dikdörtgen 19"/>
          <p:cNvSpPr/>
          <p:nvPr/>
        </p:nvSpPr>
        <p:spPr>
          <a:xfrm>
            <a:off x="6185954" y="3571979"/>
            <a:ext cx="5251303" cy="2374710"/>
          </a:xfrm>
          <a:prstGeom prst="roundRect">
            <a:avLst/>
          </a:prstGeom>
          <a:solidFill>
            <a:srgbClr val="7030A0">
              <a:alpha val="20000"/>
            </a:srgb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lumMod val="95000"/>
                    <a:lumOff val="5000"/>
                  </a:schemeClr>
                </a:solidFill>
                <a:latin typeface="Roboto"/>
              </a:rPr>
              <a:t>Since other systems are </a:t>
            </a:r>
            <a:r>
              <a:rPr lang="en-US" sz="1600" b="1" dirty="0" err="1" smtClean="0">
                <a:solidFill>
                  <a:schemeClr val="tx1">
                    <a:lumMod val="95000"/>
                    <a:lumOff val="5000"/>
                  </a:schemeClr>
                </a:solidFill>
                <a:latin typeface="Roboto"/>
              </a:rPr>
              <a:t>bech</a:t>
            </a:r>
            <a:r>
              <a:rPr lang="en-US" sz="1600" b="1" dirty="0" smtClean="0">
                <a:solidFill>
                  <a:schemeClr val="tx1">
                    <a:lumMod val="95000"/>
                    <a:lumOff val="5000"/>
                  </a:schemeClr>
                </a:solidFill>
                <a:latin typeface="Roboto"/>
              </a:rPr>
              <a:t> </a:t>
            </a:r>
            <a:r>
              <a:rPr lang="en-US" sz="1600" b="1" dirty="0">
                <a:solidFill>
                  <a:schemeClr val="tx1">
                    <a:lumMod val="95000"/>
                    <a:lumOff val="5000"/>
                  </a:schemeClr>
                </a:solidFill>
                <a:latin typeface="Roboto"/>
              </a:rPr>
              <a:t>systems, waste is placed in the system's treasure and natural gas or diesel heat is supplied to the treasury from outside. The difference between our system and other systems is clearly seen here.</a:t>
            </a:r>
          </a:p>
        </p:txBody>
      </p:sp>
    </p:spTree>
    <p:extLst>
      <p:ext uri="{BB962C8B-B14F-4D97-AF65-F5344CB8AC3E}">
        <p14:creationId xmlns:p14="http://schemas.microsoft.com/office/powerpoint/2010/main" val="41091482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1027598" y="351773"/>
            <a:ext cx="8366401" cy="707886"/>
          </a:xfrm>
          <a:prstGeom prst="rect">
            <a:avLst/>
          </a:prstGeom>
        </p:spPr>
        <p:txBody>
          <a:bodyPr wrap="square">
            <a:spAutoFit/>
          </a:bodyPr>
          <a:lstStyle/>
          <a:p>
            <a:r>
              <a:rPr lang="tr-TR" sz="3600" b="1" dirty="0" smtClean="0">
                <a:solidFill>
                  <a:srgbClr val="7030A0"/>
                </a:solidFill>
                <a:latin typeface="Roboto"/>
              </a:rPr>
              <a:t>How  </a:t>
            </a:r>
            <a:r>
              <a:rPr lang="tr-TR" sz="3600" b="1" dirty="0" err="1" smtClean="0">
                <a:solidFill>
                  <a:srgbClr val="7030A0"/>
                </a:solidFill>
                <a:latin typeface="Roboto"/>
              </a:rPr>
              <a:t>Should</a:t>
            </a:r>
            <a:r>
              <a:rPr lang="tr-TR" sz="3600" b="1" dirty="0" smtClean="0">
                <a:solidFill>
                  <a:srgbClr val="7030A0"/>
                </a:solidFill>
                <a:latin typeface="Roboto"/>
              </a:rPr>
              <a:t> </a:t>
            </a:r>
            <a:r>
              <a:rPr lang="tr-TR" sz="4000" b="1" dirty="0" err="1" smtClean="0">
                <a:solidFill>
                  <a:srgbClr val="7030A0"/>
                </a:solidFill>
                <a:latin typeface="Roboto"/>
              </a:rPr>
              <a:t>Waste</a:t>
            </a:r>
            <a:r>
              <a:rPr lang="tr-TR" sz="3600" b="1" dirty="0" smtClean="0">
                <a:solidFill>
                  <a:srgbClr val="7030A0"/>
                </a:solidFill>
                <a:latin typeface="Roboto"/>
              </a:rPr>
              <a:t> Be </a:t>
            </a:r>
            <a:r>
              <a:rPr lang="tr-TR" sz="3600" b="1" dirty="0" err="1" smtClean="0">
                <a:solidFill>
                  <a:srgbClr val="7030A0"/>
                </a:solidFill>
                <a:latin typeface="Roboto"/>
              </a:rPr>
              <a:t>Evaluated</a:t>
            </a:r>
            <a:r>
              <a:rPr lang="tr-TR" sz="3600" b="1" dirty="0" smtClean="0">
                <a:solidFill>
                  <a:srgbClr val="7030A0"/>
                </a:solidFill>
                <a:latin typeface="Roboto"/>
              </a:rPr>
              <a:t> </a:t>
            </a:r>
            <a:r>
              <a:rPr lang="en-US" sz="3600" b="1" dirty="0" smtClean="0">
                <a:solidFill>
                  <a:srgbClr val="7030A0"/>
                </a:solidFill>
                <a:latin typeface="Roboto"/>
              </a:rPr>
              <a:t>?</a:t>
            </a:r>
            <a:endParaRPr lang="tr-TR" sz="3600" b="1" dirty="0">
              <a:solidFill>
                <a:srgbClr val="7030A0"/>
              </a:solidFill>
              <a:latin typeface="Roboto"/>
            </a:endParaRPr>
          </a:p>
        </p:txBody>
      </p:sp>
      <p:sp>
        <p:nvSpPr>
          <p:cNvPr id="6" name="İçerik Yer Tutucusu 2"/>
          <p:cNvSpPr txBox="1">
            <a:spLocks/>
          </p:cNvSpPr>
          <p:nvPr/>
        </p:nvSpPr>
        <p:spPr>
          <a:xfrm>
            <a:off x="665060" y="1156384"/>
            <a:ext cx="6876948" cy="671906"/>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spcBef>
                <a:spcPts val="0"/>
              </a:spcBef>
            </a:pPr>
            <a:r>
              <a:rPr lang="en-US" sz="1800" dirty="0" smtClean="0">
                <a:latin typeface="Roboto"/>
              </a:rPr>
              <a:t>Indispensable </a:t>
            </a:r>
            <a:r>
              <a:rPr lang="en-US" sz="1800" dirty="0">
                <a:latin typeface="Roboto"/>
              </a:rPr>
              <a:t>elements are both for disposal of wastes and </a:t>
            </a:r>
            <a:r>
              <a:rPr lang="en-US" sz="1800" dirty="0" smtClean="0">
                <a:latin typeface="Roboto"/>
              </a:rPr>
              <a:t>for</a:t>
            </a:r>
            <a:r>
              <a:rPr lang="tr-TR" sz="1800" dirty="0">
                <a:latin typeface="Roboto"/>
              </a:rPr>
              <a:t> </a:t>
            </a:r>
            <a:r>
              <a:rPr lang="en-US" sz="1800" dirty="0" smtClean="0">
                <a:latin typeface="Roboto"/>
              </a:rPr>
              <a:t>generating</a:t>
            </a:r>
            <a:r>
              <a:rPr lang="tr-TR" sz="1800" dirty="0" smtClean="0">
                <a:latin typeface="Roboto"/>
              </a:rPr>
              <a:t> </a:t>
            </a:r>
            <a:r>
              <a:rPr lang="en-US" sz="1800" dirty="0" smtClean="0">
                <a:latin typeface="Roboto"/>
              </a:rPr>
              <a:t>energy </a:t>
            </a:r>
            <a:r>
              <a:rPr lang="en-US" sz="1800" dirty="0">
                <a:latin typeface="Roboto"/>
              </a:rPr>
              <a:t>types that can utilize the resulting heat.</a:t>
            </a:r>
            <a:endParaRPr lang="tr-TR" sz="1800" dirty="0">
              <a:latin typeface="Roboto"/>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sp>
        <p:nvSpPr>
          <p:cNvPr id="11" name="Akış Çizelgesi: Bağlayıcı 10"/>
          <p:cNvSpPr/>
          <p:nvPr/>
        </p:nvSpPr>
        <p:spPr>
          <a:xfrm>
            <a:off x="693675" y="1944413"/>
            <a:ext cx="90178" cy="102912"/>
          </a:xfrm>
          <a:prstGeom prst="flowChartConnector">
            <a:avLst/>
          </a:prstGeom>
          <a:solidFill>
            <a:srgbClr val="7030A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solidFill>
                <a:schemeClr val="accent2">
                  <a:lumMod val="75000"/>
                </a:schemeClr>
              </a:solidFill>
            </a:endParaRPr>
          </a:p>
        </p:txBody>
      </p:sp>
      <p:sp>
        <p:nvSpPr>
          <p:cNvPr id="12" name="Dikdörtgen 11"/>
          <p:cNvSpPr/>
          <p:nvPr/>
        </p:nvSpPr>
        <p:spPr>
          <a:xfrm>
            <a:off x="918188" y="1811203"/>
            <a:ext cx="3934272" cy="400110"/>
          </a:xfrm>
          <a:prstGeom prst="rect">
            <a:avLst/>
          </a:prstGeom>
        </p:spPr>
        <p:txBody>
          <a:bodyPr wrap="square">
            <a:spAutoFit/>
          </a:bodyPr>
          <a:lstStyle/>
          <a:p>
            <a:r>
              <a:rPr lang="tr-TR" sz="2000" b="1" dirty="0" smtClean="0">
                <a:latin typeface="Roboto"/>
              </a:rPr>
              <a:t>COMBUSTION SYSTEM</a:t>
            </a:r>
            <a:endParaRPr lang="tr-TR" sz="2000" b="1" dirty="0">
              <a:latin typeface="Roboto"/>
            </a:endParaRPr>
          </a:p>
        </p:txBody>
      </p:sp>
      <p:sp>
        <p:nvSpPr>
          <p:cNvPr id="13" name="İçerik Yer Tutucusu 2"/>
          <p:cNvSpPr txBox="1">
            <a:spLocks/>
          </p:cNvSpPr>
          <p:nvPr/>
        </p:nvSpPr>
        <p:spPr>
          <a:xfrm>
            <a:off x="472206" y="2201644"/>
            <a:ext cx="5484094" cy="671906"/>
          </a:xfrm>
          <a:prstGeom prst="rect">
            <a:avLst/>
          </a:prstGeom>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marL="0" indent="0">
              <a:spcBef>
                <a:spcPts val="0"/>
              </a:spcBef>
            </a:pPr>
            <a:endParaRPr lang="tr-TR" sz="1400" b="0" dirty="0">
              <a:latin typeface="Roboto"/>
            </a:endParaRPr>
          </a:p>
        </p:txBody>
      </p:sp>
      <p:sp>
        <p:nvSpPr>
          <p:cNvPr id="14" name="Dikdörtgen 13"/>
          <p:cNvSpPr/>
          <p:nvPr/>
        </p:nvSpPr>
        <p:spPr>
          <a:xfrm>
            <a:off x="918188" y="2104028"/>
            <a:ext cx="5543398" cy="400110"/>
          </a:xfrm>
          <a:prstGeom prst="rect">
            <a:avLst/>
          </a:prstGeom>
        </p:spPr>
        <p:txBody>
          <a:bodyPr wrap="square">
            <a:spAutoFit/>
          </a:bodyPr>
          <a:lstStyle/>
          <a:p>
            <a:r>
              <a:rPr lang="tr-TR" sz="2000" b="1" dirty="0">
                <a:latin typeface="Roboto"/>
              </a:rPr>
              <a:t>ELECTRICITY GENERATION SYSTEM</a:t>
            </a:r>
          </a:p>
        </p:txBody>
      </p:sp>
      <p:sp>
        <p:nvSpPr>
          <p:cNvPr id="15" name="Akış Çizelgesi: Bağlayıcı 14"/>
          <p:cNvSpPr/>
          <p:nvPr/>
        </p:nvSpPr>
        <p:spPr>
          <a:xfrm>
            <a:off x="695937" y="2209518"/>
            <a:ext cx="90178" cy="102912"/>
          </a:xfrm>
          <a:prstGeom prst="flowChartConnector">
            <a:avLst/>
          </a:prstGeom>
          <a:solidFill>
            <a:srgbClr val="7030A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solidFill>
                <a:schemeClr val="accent2">
                  <a:lumMod val="75000"/>
                </a:schemeClr>
              </a:solidFill>
            </a:endParaRPr>
          </a:p>
        </p:txBody>
      </p:sp>
      <p:sp>
        <p:nvSpPr>
          <p:cNvPr id="16" name="Dikdörtgen 15"/>
          <p:cNvSpPr/>
          <p:nvPr/>
        </p:nvSpPr>
        <p:spPr>
          <a:xfrm>
            <a:off x="918188" y="2395094"/>
            <a:ext cx="5908497" cy="400110"/>
          </a:xfrm>
          <a:prstGeom prst="rect">
            <a:avLst/>
          </a:prstGeom>
        </p:spPr>
        <p:txBody>
          <a:bodyPr wrap="square">
            <a:spAutoFit/>
          </a:bodyPr>
          <a:lstStyle/>
          <a:p>
            <a:r>
              <a:rPr lang="en-US" sz="2000" b="1" dirty="0" smtClean="0">
                <a:latin typeface="Roboto"/>
              </a:rPr>
              <a:t>HOT </a:t>
            </a:r>
            <a:r>
              <a:rPr lang="en-US" sz="2000" b="1" dirty="0">
                <a:latin typeface="Roboto"/>
              </a:rPr>
              <a:t>AIR or STEAM PRODUCTION SYSTEM</a:t>
            </a:r>
            <a:endParaRPr lang="tr-TR" sz="2000" b="1" dirty="0">
              <a:latin typeface="Roboto"/>
            </a:endParaRPr>
          </a:p>
        </p:txBody>
      </p:sp>
      <p:sp>
        <p:nvSpPr>
          <p:cNvPr id="17" name="Akış Çizelgesi: Bağlayıcı 16"/>
          <p:cNvSpPr/>
          <p:nvPr/>
        </p:nvSpPr>
        <p:spPr>
          <a:xfrm>
            <a:off x="695937" y="2500584"/>
            <a:ext cx="90178" cy="102912"/>
          </a:xfrm>
          <a:prstGeom prst="flowChartConnector">
            <a:avLst/>
          </a:prstGeom>
          <a:solidFill>
            <a:srgbClr val="7030A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solidFill>
                <a:schemeClr val="accent2">
                  <a:lumMod val="75000"/>
                </a:schemeClr>
              </a:solidFill>
            </a:endParaRPr>
          </a:p>
        </p:txBody>
      </p:sp>
      <p:sp>
        <p:nvSpPr>
          <p:cNvPr id="18" name="İçerik Yer Tutucusu 2"/>
          <p:cNvSpPr txBox="1">
            <a:spLocks/>
          </p:cNvSpPr>
          <p:nvPr/>
        </p:nvSpPr>
        <p:spPr>
          <a:xfrm>
            <a:off x="663179" y="3061704"/>
            <a:ext cx="8576260" cy="2232446"/>
          </a:xfrm>
          <a:prstGeom prst="rect">
            <a:avLst/>
          </a:prstGeom>
          <a:ln>
            <a:noFill/>
          </a:ln>
        </p:spPr>
        <p:txBody>
          <a:bodyPr vert="horz" lIns="91440" tIns="45720" rIns="91440" bIns="45720" rtlCol="0">
            <a:no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800" dirty="0">
                <a:latin typeface="Roboto"/>
              </a:rPr>
              <a:t>The essential features of these methods are:</a:t>
            </a:r>
            <a:endParaRPr lang="tr-TR" sz="1800" dirty="0">
              <a:latin typeface="Roboto"/>
            </a:endParaRPr>
          </a:p>
          <a:p>
            <a:r>
              <a:rPr lang="en-US" sz="1800" dirty="0">
                <a:latin typeface="Roboto"/>
              </a:rPr>
              <a:t>It should be 100% compatible with environmental parameters</a:t>
            </a:r>
            <a:r>
              <a:rPr lang="en-US" sz="1800" dirty="0" smtClean="0">
                <a:latin typeface="Roboto"/>
              </a:rPr>
              <a:t>.</a:t>
            </a:r>
            <a:endParaRPr lang="tr-TR" sz="1800" dirty="0" smtClean="0">
              <a:latin typeface="Roboto"/>
            </a:endParaRPr>
          </a:p>
          <a:p>
            <a:r>
              <a:rPr lang="en-US" sz="1800" dirty="0">
                <a:latin typeface="Roboto"/>
              </a:rPr>
              <a:t>It should be produced at reasonable costs and at affordable prices</a:t>
            </a:r>
            <a:r>
              <a:rPr lang="en-US" sz="1800" dirty="0" smtClean="0">
                <a:latin typeface="Roboto"/>
              </a:rPr>
              <a:t>.</a:t>
            </a:r>
            <a:endParaRPr lang="tr-TR" sz="1800" dirty="0" smtClean="0">
              <a:latin typeface="Roboto"/>
            </a:endParaRPr>
          </a:p>
          <a:p>
            <a:r>
              <a:rPr lang="en-US" sz="1800" dirty="0">
                <a:latin typeface="Roboto"/>
              </a:rPr>
              <a:t>It is absolutely necessary for individuals or organizations that take </a:t>
            </a:r>
            <a:r>
              <a:rPr lang="en-US" sz="1800" dirty="0" smtClean="0">
                <a:latin typeface="Roboto"/>
              </a:rPr>
              <a:t>these </a:t>
            </a:r>
            <a:endParaRPr lang="tr-TR" sz="1800" dirty="0" smtClean="0">
              <a:latin typeface="Roboto"/>
            </a:endParaRPr>
          </a:p>
          <a:p>
            <a:r>
              <a:rPr lang="en-US" sz="1800" dirty="0" smtClean="0">
                <a:latin typeface="Roboto"/>
              </a:rPr>
              <a:t>systems and</a:t>
            </a:r>
            <a:r>
              <a:rPr lang="tr-TR" sz="1800" dirty="0" smtClean="0">
                <a:latin typeface="Roboto"/>
              </a:rPr>
              <a:t> p</a:t>
            </a:r>
            <a:r>
              <a:rPr lang="en-US" sz="1800" dirty="0" err="1" smtClean="0">
                <a:latin typeface="Roboto"/>
              </a:rPr>
              <a:t>roduce</a:t>
            </a:r>
            <a:r>
              <a:rPr lang="tr-TR" sz="1800" dirty="0" smtClean="0">
                <a:latin typeface="Roboto"/>
              </a:rPr>
              <a:t> </a:t>
            </a:r>
            <a:r>
              <a:rPr lang="en-US" sz="1800" dirty="0" smtClean="0">
                <a:latin typeface="Roboto"/>
              </a:rPr>
              <a:t>energy from waste. It should be possible to make</a:t>
            </a:r>
            <a:endParaRPr lang="tr-TR" sz="1800" dirty="0" smtClean="0">
              <a:latin typeface="Roboto"/>
            </a:endParaRPr>
          </a:p>
          <a:p>
            <a:r>
              <a:rPr lang="en-US" sz="1800" dirty="0" smtClean="0">
                <a:latin typeface="Roboto"/>
              </a:rPr>
              <a:t>a</a:t>
            </a:r>
            <a:r>
              <a:rPr lang="tr-TR" sz="1800" dirty="0" smtClean="0">
                <a:latin typeface="Roboto"/>
              </a:rPr>
              <a:t> </a:t>
            </a:r>
            <a:r>
              <a:rPr lang="en-US" sz="1800" dirty="0" smtClean="0">
                <a:latin typeface="Roboto"/>
              </a:rPr>
              <a:t>profit and regain its</a:t>
            </a:r>
            <a:r>
              <a:rPr lang="tr-TR" sz="1800" dirty="0">
                <a:latin typeface="Roboto"/>
              </a:rPr>
              <a:t> </a:t>
            </a:r>
            <a:r>
              <a:rPr lang="en-US" sz="1800" dirty="0" smtClean="0">
                <a:latin typeface="Roboto"/>
              </a:rPr>
              <a:t>investment </a:t>
            </a:r>
            <a:r>
              <a:rPr lang="en-US" sz="1800" dirty="0">
                <a:latin typeface="Roboto"/>
              </a:rPr>
              <a:t>in </a:t>
            </a:r>
            <a:r>
              <a:rPr lang="en-US" sz="1800" dirty="0" smtClean="0">
                <a:latin typeface="Roboto"/>
              </a:rPr>
              <a:t>a</a:t>
            </a:r>
            <a:r>
              <a:rPr lang="tr-TR" sz="1800" dirty="0" smtClean="0">
                <a:latin typeface="Roboto"/>
              </a:rPr>
              <a:t> </a:t>
            </a:r>
            <a:r>
              <a:rPr lang="en-US" sz="1800" dirty="0" smtClean="0">
                <a:latin typeface="Roboto"/>
              </a:rPr>
              <a:t>short</a:t>
            </a:r>
            <a:r>
              <a:rPr lang="tr-TR" sz="1800" dirty="0" smtClean="0">
                <a:latin typeface="Roboto"/>
              </a:rPr>
              <a:t> </a:t>
            </a:r>
            <a:r>
              <a:rPr lang="en-US" sz="1800" dirty="0" smtClean="0">
                <a:latin typeface="Roboto"/>
              </a:rPr>
              <a:t>time</a:t>
            </a:r>
            <a:r>
              <a:rPr lang="en-US" sz="1800" b="0" dirty="0">
                <a:latin typeface="Roboto"/>
              </a:rPr>
              <a:t>.</a:t>
            </a:r>
            <a:endParaRPr lang="tr-TR" sz="1800" dirty="0">
              <a:latin typeface="Roboto"/>
            </a:endParaRPr>
          </a:p>
        </p:txBody>
      </p:sp>
      <p:sp>
        <p:nvSpPr>
          <p:cNvPr id="19" name="İçerik Yer Tutucusu 1"/>
          <p:cNvSpPr txBox="1">
            <a:spLocks/>
          </p:cNvSpPr>
          <p:nvPr/>
        </p:nvSpPr>
        <p:spPr>
          <a:xfrm>
            <a:off x="4951309"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3724" y="2047325"/>
            <a:ext cx="4762500" cy="4762500"/>
          </a:xfrm>
          <a:prstGeom prst="rect">
            <a:avLst/>
          </a:prstGeom>
        </p:spPr>
      </p:pic>
    </p:spTree>
    <p:extLst>
      <p:ext uri="{BB962C8B-B14F-4D97-AF65-F5344CB8AC3E}">
        <p14:creationId xmlns:p14="http://schemas.microsoft.com/office/powerpoint/2010/main" val="8565048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027598" y="380882"/>
            <a:ext cx="7491448" cy="646331"/>
          </a:xfrm>
          <a:prstGeom prst="rect">
            <a:avLst/>
          </a:prstGeom>
        </p:spPr>
        <p:txBody>
          <a:bodyPr wrap="square">
            <a:spAutoFit/>
          </a:bodyPr>
          <a:lstStyle/>
          <a:p>
            <a:r>
              <a:rPr lang="en-US" sz="3600" b="1" dirty="0" smtClean="0">
                <a:solidFill>
                  <a:srgbClr val="7030A0"/>
                </a:solidFill>
                <a:latin typeface="Roboto"/>
              </a:rPr>
              <a:t>T</a:t>
            </a:r>
            <a:r>
              <a:rPr lang="tr-TR" sz="3600" b="1" dirty="0" err="1" smtClean="0">
                <a:solidFill>
                  <a:srgbClr val="7030A0"/>
                </a:solidFill>
                <a:latin typeface="Roboto"/>
              </a:rPr>
              <a:t>echnical</a:t>
            </a:r>
            <a:r>
              <a:rPr lang="en-US" sz="3600" b="1" dirty="0" smtClean="0">
                <a:solidFill>
                  <a:srgbClr val="7030A0"/>
                </a:solidFill>
                <a:latin typeface="Roboto"/>
              </a:rPr>
              <a:t> V</a:t>
            </a:r>
            <a:r>
              <a:rPr lang="tr-TR" sz="3600" b="1" dirty="0" err="1" smtClean="0">
                <a:solidFill>
                  <a:srgbClr val="7030A0"/>
                </a:solidFill>
                <a:latin typeface="Roboto"/>
              </a:rPr>
              <a:t>alues</a:t>
            </a:r>
            <a:r>
              <a:rPr lang="en-US" sz="3600" b="1" dirty="0" smtClean="0">
                <a:solidFill>
                  <a:srgbClr val="7030A0"/>
                </a:solidFill>
                <a:latin typeface="Roboto"/>
              </a:rPr>
              <a:t> </a:t>
            </a:r>
            <a:r>
              <a:rPr lang="tr-TR" sz="3600" b="1" dirty="0" smtClean="0">
                <a:solidFill>
                  <a:srgbClr val="7030A0"/>
                </a:solidFill>
                <a:latin typeface="Roboto"/>
              </a:rPr>
              <a:t>of</a:t>
            </a:r>
            <a:r>
              <a:rPr lang="en-US" sz="3600" b="1" dirty="0" smtClean="0">
                <a:solidFill>
                  <a:srgbClr val="7030A0"/>
                </a:solidFill>
                <a:latin typeface="Roboto"/>
              </a:rPr>
              <a:t> O</a:t>
            </a:r>
            <a:r>
              <a:rPr lang="tr-TR" sz="3600" b="1" dirty="0" smtClean="0">
                <a:solidFill>
                  <a:srgbClr val="7030A0"/>
                </a:solidFill>
                <a:latin typeface="Roboto"/>
              </a:rPr>
              <a:t>ur</a:t>
            </a:r>
            <a:r>
              <a:rPr lang="en-US" sz="3600" b="1" dirty="0" smtClean="0">
                <a:solidFill>
                  <a:srgbClr val="7030A0"/>
                </a:solidFill>
                <a:latin typeface="Roboto"/>
              </a:rPr>
              <a:t> M</a:t>
            </a:r>
            <a:r>
              <a:rPr lang="tr-TR" sz="3600" b="1" dirty="0" err="1" smtClean="0">
                <a:solidFill>
                  <a:srgbClr val="7030A0"/>
                </a:solidFill>
                <a:latin typeface="Roboto"/>
              </a:rPr>
              <a:t>achine</a:t>
            </a:r>
            <a:endParaRPr lang="en-US" sz="3600" b="1" dirty="0">
              <a:solidFill>
                <a:srgbClr val="7030A0"/>
              </a:solidFill>
              <a:latin typeface="Roboto"/>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graphicFrame>
        <p:nvGraphicFramePr>
          <p:cNvPr id="5" name="Tablo 4"/>
          <p:cNvGraphicFramePr>
            <a:graphicFrameLocks noGrp="1"/>
          </p:cNvGraphicFramePr>
          <p:nvPr>
            <p:extLst>
              <p:ext uri="{D42A27DB-BD31-4B8C-83A1-F6EECF244321}">
                <p14:modId xmlns:p14="http://schemas.microsoft.com/office/powerpoint/2010/main" val="1315175523"/>
              </p:ext>
            </p:extLst>
          </p:nvPr>
        </p:nvGraphicFramePr>
        <p:xfrm>
          <a:off x="341798" y="1303920"/>
          <a:ext cx="9970600" cy="4626424"/>
        </p:xfrm>
        <a:graphic>
          <a:graphicData uri="http://schemas.openxmlformats.org/drawingml/2006/table">
            <a:tbl>
              <a:tblPr firstRow="1" bandRow="1">
                <a:tableStyleId>{616DA210-FB5B-4158-B5E0-FEB733F419BA}</a:tableStyleId>
              </a:tblPr>
              <a:tblGrid>
                <a:gridCol w="1246325"/>
                <a:gridCol w="1246325"/>
                <a:gridCol w="1246325"/>
                <a:gridCol w="1351036"/>
                <a:gridCol w="1269242"/>
                <a:gridCol w="1296537"/>
                <a:gridCol w="1068485"/>
                <a:gridCol w="1246325"/>
              </a:tblGrid>
              <a:tr h="609598">
                <a:tc>
                  <a:txBody>
                    <a:bodyPr/>
                    <a:lstStyle/>
                    <a:p>
                      <a:pPr algn="ctr" fontAlgn="b"/>
                      <a:r>
                        <a:rPr lang="tr-TR" sz="1400" u="none" strike="noStrike" dirty="0" smtClean="0">
                          <a:effectLst/>
                        </a:rPr>
                        <a:t>TYPE</a:t>
                      </a:r>
                      <a:r>
                        <a:rPr lang="tr-TR" sz="1400" u="none" strike="noStrike" baseline="0" dirty="0" smtClean="0">
                          <a:effectLst/>
                        </a:rPr>
                        <a:t> OF </a:t>
                      </a:r>
                    </a:p>
                    <a:p>
                      <a:pPr algn="ctr" fontAlgn="b"/>
                      <a:r>
                        <a:rPr lang="tr-TR" sz="1400" u="none" strike="noStrike" baseline="0" dirty="0" smtClean="0">
                          <a:effectLst/>
                        </a:rPr>
                        <a:t>WASTE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DRYNESS</a:t>
                      </a:r>
                    </a:p>
                    <a:p>
                      <a:pPr algn="ctr" fontAlgn="b"/>
                      <a:r>
                        <a:rPr lang="tr-TR" sz="1400" u="none" strike="noStrike" dirty="0" smtClean="0">
                          <a:effectLst/>
                        </a:rPr>
                        <a:t>RATE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THERMAL</a:t>
                      </a:r>
                    </a:p>
                    <a:p>
                      <a:pPr algn="ctr" fontAlgn="b"/>
                      <a:r>
                        <a:rPr lang="tr-TR" sz="1400" u="none" strike="noStrike" dirty="0" smtClean="0">
                          <a:effectLst/>
                        </a:rPr>
                        <a:t>VALUE </a:t>
                      </a:r>
                      <a:r>
                        <a:rPr lang="tr-TR" sz="1400" u="none" strike="noStrike" dirty="0">
                          <a:effectLst/>
                        </a:rPr>
                        <a:t>(1kg)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 TON </a:t>
                      </a:r>
                      <a:r>
                        <a:rPr lang="tr-TR" sz="1400" u="none" strike="noStrike" dirty="0" smtClean="0">
                          <a:effectLst/>
                        </a:rPr>
                        <a:t>WASTE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ELECTRICITY</a:t>
                      </a:r>
                    </a:p>
                    <a:p>
                      <a:pPr algn="ctr" fontAlgn="b"/>
                      <a:r>
                        <a:rPr lang="tr-TR" sz="1400" u="none" strike="noStrike" dirty="0" smtClean="0">
                          <a:effectLst/>
                        </a:rPr>
                        <a:t>PRODUCTION</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HOT</a:t>
                      </a:r>
                    </a:p>
                    <a:p>
                      <a:pPr algn="ctr" fontAlgn="b"/>
                      <a:r>
                        <a:rPr lang="tr-TR" sz="1400" u="none" strike="noStrike" dirty="0" smtClean="0">
                          <a:effectLst/>
                        </a:rPr>
                        <a:t>WATER</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smtClean="0">
                          <a:effectLst/>
                        </a:rPr>
                        <a:t>ASH</a:t>
                      </a:r>
                      <a:endParaRPr lang="tr-TR" sz="1400" b="1" i="0" u="none" strike="noStrike" dirty="0">
                        <a:solidFill>
                          <a:srgbClr val="000000"/>
                        </a:solidFill>
                        <a:effectLst/>
                        <a:latin typeface="Roboto"/>
                      </a:endParaRPr>
                    </a:p>
                  </a:txBody>
                  <a:tcPr marL="0" marR="0" marT="0" marB="0" anchor="ctr"/>
                </a:tc>
              </a:tr>
              <a:tr h="669471">
                <a:tc>
                  <a:txBody>
                    <a:bodyPr/>
                    <a:lstStyle/>
                    <a:p>
                      <a:pPr algn="ctr" fontAlgn="b"/>
                      <a:r>
                        <a:rPr lang="tr-TR" sz="1200" u="none" strike="noStrike" dirty="0" smtClean="0">
                          <a:effectLst/>
                        </a:rPr>
                        <a:t> </a:t>
                      </a:r>
                      <a:r>
                        <a:rPr lang="tr-TR" sz="1400" u="none" strike="noStrike" dirty="0" smtClean="0">
                          <a:effectLst/>
                        </a:rPr>
                        <a:t>HOUSEHOLD</a:t>
                      </a:r>
                    </a:p>
                    <a:p>
                      <a:pPr algn="ctr" fontAlgn="b"/>
                      <a:r>
                        <a:rPr lang="tr-TR" sz="1400" u="none" strike="noStrike" dirty="0" smtClean="0">
                          <a:effectLst/>
                        </a:rPr>
                        <a:t>WASTE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%65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2200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2.100.000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500 </a:t>
                      </a:r>
                      <a:r>
                        <a:rPr lang="tr-TR" sz="1400" u="none" strike="noStrike" dirty="0" err="1">
                          <a:effectLst/>
                        </a:rPr>
                        <a:t>kWe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1 TON </a:t>
                      </a:r>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2500 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5%</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r>
              <a:tr h="669471">
                <a:tc>
                  <a:txBody>
                    <a:bodyPr/>
                    <a:lstStyle/>
                    <a:p>
                      <a:pPr algn="ctr" fontAlgn="b"/>
                      <a:r>
                        <a:rPr lang="tr-TR" sz="1400" u="none" strike="noStrike" dirty="0" smtClean="0">
                          <a:effectLst/>
                        </a:rPr>
                        <a:t>ANIMAL</a:t>
                      </a:r>
                      <a:r>
                        <a:rPr lang="tr-TR" sz="1400" u="none" strike="noStrike" baseline="0" dirty="0" smtClean="0">
                          <a:effectLst/>
                        </a:rPr>
                        <a:t> </a:t>
                      </a:r>
                    </a:p>
                    <a:p>
                      <a:pPr algn="ctr" fontAlgn="b"/>
                      <a:r>
                        <a:rPr lang="tr-TR" sz="1400" u="none" strike="noStrike" baseline="0" dirty="0" smtClean="0">
                          <a:effectLst/>
                        </a:rPr>
                        <a:t>WASTE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%65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3200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3.200.000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750 </a:t>
                      </a:r>
                      <a:r>
                        <a:rPr lang="tr-TR" sz="1400" u="none" strike="noStrike" dirty="0" err="1">
                          <a:effectLst/>
                        </a:rPr>
                        <a:t>kWe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1200 kg </a:t>
                      </a:r>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3100 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3%</a:t>
                      </a:r>
                      <a:endParaRPr lang="tr-TR" sz="1400" b="1" i="0" u="none" strike="noStrike" dirty="0">
                        <a:solidFill>
                          <a:srgbClr val="000000"/>
                        </a:solidFill>
                        <a:effectLst/>
                        <a:latin typeface="Roboto"/>
                      </a:endParaRPr>
                    </a:p>
                  </a:txBody>
                  <a:tcPr marL="0" marR="0" marT="0" marB="0" anchor="ctr"/>
                </a:tc>
              </a:tr>
              <a:tr h="669471">
                <a:tc>
                  <a:txBody>
                    <a:bodyPr/>
                    <a:lstStyle/>
                    <a:p>
                      <a:pPr algn="ctr" fontAlgn="b"/>
                      <a:r>
                        <a:rPr lang="tr-TR" sz="1400" u="none" strike="noStrike" dirty="0" smtClean="0">
                          <a:effectLst/>
                        </a:rPr>
                        <a:t>MEDICAL</a:t>
                      </a:r>
                      <a:r>
                        <a:rPr lang="tr-TR" sz="1400" u="none" strike="noStrike" baseline="0" dirty="0" smtClean="0">
                          <a:effectLst/>
                        </a:rPr>
                        <a:t> WASTE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%70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5200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5.200.000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1250 </a:t>
                      </a:r>
                      <a:r>
                        <a:rPr lang="tr-TR" sz="1400" u="none" strike="noStrike" dirty="0" err="1">
                          <a:effectLst/>
                        </a:rPr>
                        <a:t>kWe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2750 kg </a:t>
                      </a:r>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5250 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1%</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r>
              <a:tr h="669471">
                <a:tc>
                  <a:txBody>
                    <a:bodyPr/>
                    <a:lstStyle/>
                    <a:p>
                      <a:pPr algn="ctr" fontAlgn="b"/>
                      <a:r>
                        <a:rPr lang="tr-TR" sz="1400" u="none" strike="noStrike" dirty="0" smtClean="0">
                          <a:effectLst/>
                        </a:rPr>
                        <a:t>SEWAGE</a:t>
                      </a:r>
                    </a:p>
                    <a:p>
                      <a:pPr algn="ctr" fontAlgn="b"/>
                      <a:r>
                        <a:rPr lang="tr-TR" sz="1400" u="none" strike="noStrike" dirty="0" smtClean="0">
                          <a:effectLst/>
                        </a:rPr>
                        <a:t>SLUDGE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%22,5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1600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1.600.000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0</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0</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0</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a:t>
                      </a:r>
                      <a:endParaRPr lang="tr-TR" sz="1400" b="1" i="0" u="none" strike="noStrike" dirty="0">
                        <a:solidFill>
                          <a:srgbClr val="000000"/>
                        </a:solidFill>
                        <a:effectLst/>
                        <a:latin typeface="Roboto"/>
                      </a:endParaRPr>
                    </a:p>
                  </a:txBody>
                  <a:tcPr marL="0" marR="0" marT="0" marB="0" anchor="ctr"/>
                </a:tc>
              </a:tr>
              <a:tr h="669471">
                <a:tc>
                  <a:txBody>
                    <a:bodyPr/>
                    <a:lstStyle/>
                    <a:p>
                      <a:pPr algn="ctr" fontAlgn="b"/>
                      <a:r>
                        <a:rPr lang="tr-TR" sz="1400" u="none" strike="noStrike" dirty="0" smtClean="0">
                          <a:effectLst/>
                        </a:rPr>
                        <a:t>BIOMASS</a:t>
                      </a:r>
                    </a:p>
                    <a:p>
                      <a:pPr algn="ctr" fontAlgn="b"/>
                      <a:r>
                        <a:rPr lang="tr-TR" sz="1400" u="none" strike="noStrike" dirty="0" smtClean="0">
                          <a:effectLst/>
                        </a:rPr>
                        <a:t>WASTE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%75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3500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3.500.000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820 </a:t>
                      </a:r>
                      <a:r>
                        <a:rPr lang="tr-TR" sz="1400" u="none" strike="noStrike" dirty="0" err="1">
                          <a:effectLst/>
                        </a:rPr>
                        <a:t>kWe</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1750 kg </a:t>
                      </a:r>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3300 kg</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a:effectLst/>
                        </a:rPr>
                        <a:t>3%</a:t>
                      </a:r>
                      <a:endParaRPr lang="tr-TR" sz="1400" b="1" i="0" u="none" strike="noStrike" dirty="0">
                        <a:solidFill>
                          <a:srgbClr val="000000"/>
                        </a:solidFill>
                        <a:effectLst/>
                        <a:latin typeface="Roboto"/>
                      </a:endParaRPr>
                    </a:p>
                  </a:txBody>
                  <a:tcPr marL="0" marR="0" marT="0" marB="0" anchor="ctr">
                    <a:solidFill>
                      <a:srgbClr val="7030A0">
                        <a:alpha val="20000"/>
                      </a:srgbClr>
                    </a:solidFill>
                  </a:tcPr>
                </a:tc>
              </a:tr>
              <a:tr h="669471">
                <a:tc>
                  <a:txBody>
                    <a:bodyPr/>
                    <a:lstStyle/>
                    <a:p>
                      <a:pPr algn="ctr" fontAlgn="b"/>
                      <a:r>
                        <a:rPr lang="tr-TR" sz="1400" u="none" strike="noStrike" dirty="0" smtClean="0">
                          <a:effectLst/>
                        </a:rPr>
                        <a:t>LOW</a:t>
                      </a:r>
                      <a:r>
                        <a:rPr lang="tr-TR" sz="1400" u="none" strike="noStrike" baseline="0" dirty="0" smtClean="0">
                          <a:effectLst/>
                        </a:rPr>
                        <a:t> CALORIE COAL</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%80 </a:t>
                      </a:r>
                      <a:r>
                        <a:rPr lang="tr-TR" sz="1400" u="none" strike="noStrike" dirty="0" smtClean="0">
                          <a:effectLst/>
                        </a:rPr>
                        <a:t>DRY</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1200-1500 </a:t>
                      </a:r>
                      <a:r>
                        <a:rPr lang="tr-TR" sz="1400" u="none" strike="noStrike" dirty="0" err="1">
                          <a:effectLst/>
                        </a:rPr>
                        <a:t>kcal</a:t>
                      </a:r>
                      <a:r>
                        <a:rPr lang="tr-TR" sz="1400" u="none" strike="noStrike" dirty="0">
                          <a:effectLst/>
                        </a:rPr>
                        <a:t>/kg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1.100.000-1.300.000 </a:t>
                      </a:r>
                      <a:r>
                        <a:rPr lang="tr-TR" sz="1400" u="none" strike="noStrike" dirty="0" err="1">
                          <a:effectLst/>
                        </a:rPr>
                        <a:t>kcal</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200-300 </a:t>
                      </a:r>
                      <a:r>
                        <a:rPr lang="tr-TR" sz="1400" u="none" strike="noStrike" dirty="0" err="1">
                          <a:effectLst/>
                        </a:rPr>
                        <a:t>kWe</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500 kg </a:t>
                      </a:r>
                      <a:r>
                        <a:rPr lang="tr-TR" sz="1400" u="none" strike="noStrike" dirty="0" smtClean="0">
                          <a:effectLst/>
                        </a:rPr>
                        <a:t>STEAM</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1000 kg</a:t>
                      </a:r>
                      <a:endParaRPr lang="tr-TR" sz="1400" b="1" i="0" u="none" strike="noStrike" dirty="0">
                        <a:solidFill>
                          <a:srgbClr val="000000"/>
                        </a:solidFill>
                        <a:effectLst/>
                        <a:latin typeface="Roboto"/>
                      </a:endParaRPr>
                    </a:p>
                  </a:txBody>
                  <a:tcPr marL="0" marR="0" marT="0" marB="0" anchor="ctr"/>
                </a:tc>
                <a:tc>
                  <a:txBody>
                    <a:bodyPr/>
                    <a:lstStyle/>
                    <a:p>
                      <a:pPr algn="ctr" fontAlgn="b"/>
                      <a:r>
                        <a:rPr lang="tr-TR" sz="1400" u="none" strike="noStrike" dirty="0">
                          <a:effectLst/>
                        </a:rPr>
                        <a:t>25%</a:t>
                      </a:r>
                      <a:endParaRPr lang="tr-TR" sz="1400" b="1" i="0" u="none" strike="noStrike" dirty="0">
                        <a:solidFill>
                          <a:srgbClr val="000000"/>
                        </a:solidFill>
                        <a:effectLst/>
                        <a:latin typeface="Roboto"/>
                      </a:endParaRPr>
                    </a:p>
                  </a:txBody>
                  <a:tcPr marL="0" marR="0" marT="0" marB="0" anchor="ctr"/>
                </a:tc>
              </a:tr>
            </a:tbl>
          </a:graphicData>
        </a:graphic>
      </p:graphicFrame>
      <p:sp>
        <p:nvSpPr>
          <p:cNvPr id="12" name="İçerik Yer Tutucusu 1"/>
          <p:cNvSpPr txBox="1">
            <a:spLocks/>
          </p:cNvSpPr>
          <p:nvPr/>
        </p:nvSpPr>
        <p:spPr>
          <a:xfrm>
            <a:off x="4951309"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spTree>
    <p:extLst>
      <p:ext uri="{BB962C8B-B14F-4D97-AF65-F5344CB8AC3E}">
        <p14:creationId xmlns:p14="http://schemas.microsoft.com/office/powerpoint/2010/main" val="31066711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109106" y="425678"/>
            <a:ext cx="9917540" cy="523220"/>
          </a:xfrm>
          <a:prstGeom prst="rect">
            <a:avLst/>
          </a:prstGeom>
        </p:spPr>
        <p:txBody>
          <a:bodyPr wrap="square">
            <a:spAutoFit/>
          </a:bodyPr>
          <a:lstStyle/>
          <a:p>
            <a:r>
              <a:rPr lang="en-US" sz="2800" b="1" dirty="0" smtClean="0">
                <a:solidFill>
                  <a:srgbClr val="7030A0"/>
                </a:solidFill>
                <a:latin typeface="Roboto"/>
              </a:rPr>
              <a:t>B</a:t>
            </a:r>
            <a:r>
              <a:rPr lang="tr-TR" sz="2800" b="1" dirty="0" err="1" smtClean="0">
                <a:solidFill>
                  <a:srgbClr val="7030A0"/>
                </a:solidFill>
                <a:latin typeface="Roboto"/>
              </a:rPr>
              <a:t>asic</a:t>
            </a:r>
            <a:r>
              <a:rPr lang="en-US" sz="2800" b="1" dirty="0" smtClean="0">
                <a:solidFill>
                  <a:srgbClr val="7030A0"/>
                </a:solidFill>
                <a:latin typeface="Roboto"/>
              </a:rPr>
              <a:t> F</a:t>
            </a:r>
            <a:r>
              <a:rPr lang="tr-TR" sz="2800" b="1" dirty="0" err="1" smtClean="0">
                <a:solidFill>
                  <a:srgbClr val="7030A0"/>
                </a:solidFill>
                <a:latin typeface="Roboto"/>
              </a:rPr>
              <a:t>eatures</a:t>
            </a:r>
            <a:r>
              <a:rPr lang="en-US" sz="2800" b="1" dirty="0" smtClean="0">
                <a:solidFill>
                  <a:srgbClr val="7030A0"/>
                </a:solidFill>
                <a:latin typeface="Roboto"/>
              </a:rPr>
              <a:t> </a:t>
            </a:r>
            <a:r>
              <a:rPr lang="tr-TR" sz="2800" b="1" dirty="0" smtClean="0">
                <a:solidFill>
                  <a:srgbClr val="7030A0"/>
                </a:solidFill>
                <a:latin typeface="Roboto"/>
              </a:rPr>
              <a:t>of</a:t>
            </a:r>
            <a:r>
              <a:rPr lang="en-US" sz="2800" b="1" dirty="0" smtClean="0">
                <a:solidFill>
                  <a:srgbClr val="7030A0"/>
                </a:solidFill>
                <a:latin typeface="Roboto"/>
              </a:rPr>
              <a:t> </a:t>
            </a:r>
            <a:r>
              <a:rPr lang="tr-TR" sz="2800" b="1" dirty="0" err="1" smtClean="0">
                <a:solidFill>
                  <a:srgbClr val="7030A0"/>
                </a:solidFill>
                <a:latin typeface="Roboto"/>
              </a:rPr>
              <a:t>the</a:t>
            </a:r>
            <a:r>
              <a:rPr lang="en-US" sz="2800" b="1" dirty="0" smtClean="0">
                <a:solidFill>
                  <a:srgbClr val="7030A0"/>
                </a:solidFill>
                <a:latin typeface="Roboto"/>
              </a:rPr>
              <a:t> S</a:t>
            </a:r>
            <a:r>
              <a:rPr lang="tr-TR" sz="2800" b="1" dirty="0" err="1" smtClean="0">
                <a:solidFill>
                  <a:srgbClr val="7030A0"/>
                </a:solidFill>
                <a:latin typeface="Roboto"/>
              </a:rPr>
              <a:t>ystem</a:t>
            </a:r>
            <a:endParaRPr lang="en-US" sz="2800" b="1" dirty="0">
              <a:solidFill>
                <a:srgbClr val="7030A0"/>
              </a:solidFill>
              <a:latin typeface="Roboto"/>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80882"/>
            <a:ext cx="685800" cy="685800"/>
          </a:xfrm>
          <a:prstGeom prst="rect">
            <a:avLst/>
          </a:prstGeom>
        </p:spPr>
      </p:pic>
      <p:graphicFrame>
        <p:nvGraphicFramePr>
          <p:cNvPr id="6" name="Tablo 5"/>
          <p:cNvGraphicFramePr>
            <a:graphicFrameLocks noGrp="1"/>
          </p:cNvGraphicFramePr>
          <p:nvPr>
            <p:extLst>
              <p:ext uri="{D42A27DB-BD31-4B8C-83A1-F6EECF244321}">
                <p14:modId xmlns:p14="http://schemas.microsoft.com/office/powerpoint/2010/main" val="4263603716"/>
              </p:ext>
            </p:extLst>
          </p:nvPr>
        </p:nvGraphicFramePr>
        <p:xfrm>
          <a:off x="1125981" y="1255008"/>
          <a:ext cx="7650656" cy="1782180"/>
        </p:xfrm>
        <a:graphic>
          <a:graphicData uri="http://schemas.openxmlformats.org/drawingml/2006/table">
            <a:tbl>
              <a:tblPr bandRow="1">
                <a:tableStyleId>{616DA210-FB5B-4158-B5E0-FEB733F419BA}</a:tableStyleId>
              </a:tblPr>
              <a:tblGrid>
                <a:gridCol w="5475474"/>
                <a:gridCol w="2175182"/>
              </a:tblGrid>
              <a:tr h="361410">
                <a:tc>
                  <a:txBody>
                    <a:bodyPr/>
                    <a:lstStyle/>
                    <a:p>
                      <a:pPr algn="l" fontAlgn="b"/>
                      <a:r>
                        <a:rPr lang="tr-TR" sz="1200" u="none" strike="noStrike" dirty="0" smtClean="0">
                          <a:effectLst/>
                        </a:rPr>
                        <a:t> </a:t>
                      </a:r>
                      <a:r>
                        <a:rPr lang="en-US" sz="1400" u="none" strike="noStrike" dirty="0" smtClean="0">
                          <a:effectLst/>
                        </a:rPr>
                        <a:t>SYSTEM EFFICIENCY AT FULL LOAD</a:t>
                      </a:r>
                      <a:endParaRPr lang="en-US" sz="1400" b="1" u="none" strike="noStrike" dirty="0" smtClean="0">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smtClean="0">
                          <a:effectLst/>
                        </a:rPr>
                        <a:t>%96</a:t>
                      </a:r>
                      <a:endParaRPr lang="tr-TR" sz="1400" b="1" u="none" strike="noStrike" dirty="0">
                        <a:effectLst/>
                        <a:latin typeface="Roboto"/>
                      </a:endParaRPr>
                    </a:p>
                  </a:txBody>
                  <a:tcPr marL="0" marR="0" marT="0" marB="0" anchor="ctr">
                    <a:solidFill>
                      <a:srgbClr val="7030A0">
                        <a:alpha val="20000"/>
                      </a:srgbClr>
                    </a:solidFill>
                  </a:tcPr>
                </a:tc>
              </a:tr>
              <a:tr h="361410">
                <a:tc>
                  <a:txBody>
                    <a:bodyPr/>
                    <a:lstStyle/>
                    <a:p>
                      <a:pPr algn="l" fontAlgn="b"/>
                      <a:r>
                        <a:rPr lang="tr-TR" sz="1400" u="none" strike="noStrike" dirty="0" smtClean="0">
                          <a:effectLst/>
                        </a:rPr>
                        <a:t> </a:t>
                      </a:r>
                      <a:r>
                        <a:rPr lang="en-US" sz="1400" u="none" strike="noStrike" dirty="0" smtClean="0">
                          <a:effectLst/>
                        </a:rPr>
                        <a:t>SYSTEM </a:t>
                      </a:r>
                      <a:r>
                        <a:rPr lang="en-US" sz="1400" u="none" strike="noStrike" dirty="0" smtClean="0">
                          <a:effectLst/>
                        </a:rPr>
                        <a:t>EFFICIENCY AT PART LOAD</a:t>
                      </a:r>
                      <a:endParaRPr lang="en-US" sz="1400" b="1" u="none" strike="noStrike" dirty="0" smtClean="0">
                        <a:effectLst/>
                        <a:latin typeface="Roboto"/>
                      </a:endParaRPr>
                    </a:p>
                  </a:txBody>
                  <a:tcPr marL="0" marR="0" marT="0" marB="0" anchor="ctr"/>
                </a:tc>
                <a:tc>
                  <a:txBody>
                    <a:bodyPr/>
                    <a:lstStyle/>
                    <a:p>
                      <a:pPr algn="ctr" fontAlgn="b"/>
                      <a:r>
                        <a:rPr lang="tr-TR" sz="1400" u="none" strike="noStrike" dirty="0" smtClean="0">
                          <a:effectLst/>
                        </a:rPr>
                        <a:t>%91,2</a:t>
                      </a:r>
                      <a:endParaRPr lang="tr-TR" sz="1400" b="1" u="none" strike="noStrike" dirty="0" smtClean="0">
                        <a:effectLst/>
                        <a:latin typeface="Roboto"/>
                      </a:endParaRPr>
                    </a:p>
                  </a:txBody>
                  <a:tcPr marL="0" marR="0" marT="0" marB="0" anchor="ctr"/>
                </a:tc>
              </a:tr>
              <a:tr h="336540">
                <a:tc>
                  <a:txBody>
                    <a:bodyPr/>
                    <a:lstStyle/>
                    <a:p>
                      <a:pPr algn="l" fontAlgn="b"/>
                      <a:r>
                        <a:rPr lang="tr-TR" sz="1400" u="none" strike="noStrike" dirty="0" smtClean="0">
                          <a:effectLst/>
                        </a:rPr>
                        <a:t> MINIMUM </a:t>
                      </a:r>
                      <a:r>
                        <a:rPr lang="tr-TR" sz="1400" u="none" strike="noStrike" dirty="0" smtClean="0">
                          <a:effectLst/>
                        </a:rPr>
                        <a:t>UNINTERRUPTED WORK</a:t>
                      </a:r>
                      <a:endParaRPr lang="tr-TR" sz="1400" b="1" u="none" strike="noStrike" dirty="0" smtClean="0">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smtClean="0">
                          <a:effectLst/>
                        </a:rPr>
                        <a:t>%20</a:t>
                      </a:r>
                      <a:endParaRPr lang="tr-TR" sz="1400" b="1" u="none" strike="noStrike" dirty="0">
                        <a:effectLst/>
                        <a:latin typeface="Roboto"/>
                      </a:endParaRPr>
                    </a:p>
                  </a:txBody>
                  <a:tcPr marL="0" marR="0" marT="0" marB="0" anchor="ctr">
                    <a:solidFill>
                      <a:srgbClr val="7030A0">
                        <a:alpha val="20000"/>
                      </a:srgbClr>
                    </a:solidFill>
                  </a:tcPr>
                </a:tc>
              </a:tr>
              <a:tr h="361410">
                <a:tc>
                  <a:txBody>
                    <a:bodyPr/>
                    <a:lstStyle/>
                    <a:p>
                      <a:pPr algn="l" fontAlgn="b"/>
                      <a:r>
                        <a:rPr lang="tr-TR" sz="1400" u="none" strike="noStrike" dirty="0" smtClean="0">
                          <a:effectLst/>
                        </a:rPr>
                        <a:t> </a:t>
                      </a:r>
                      <a:r>
                        <a:rPr lang="en-US" sz="1400" u="none" strike="noStrike" dirty="0" smtClean="0">
                          <a:effectLst/>
                        </a:rPr>
                        <a:t>RATE </a:t>
                      </a:r>
                      <a:r>
                        <a:rPr lang="en-US" sz="1400" u="none" strike="noStrike" dirty="0" smtClean="0">
                          <a:effectLst/>
                        </a:rPr>
                        <a:t>OF THE WASTE DRY MATTER TO BE FED (*)</a:t>
                      </a:r>
                      <a:endParaRPr lang="en-US" sz="1400" b="1" u="none" strike="noStrike" dirty="0" smtClean="0">
                        <a:effectLst/>
                        <a:latin typeface="Roboto"/>
                      </a:endParaRPr>
                    </a:p>
                  </a:txBody>
                  <a:tcPr marL="0" marR="0" marT="0" marB="0" anchor="ctr"/>
                </a:tc>
                <a:tc>
                  <a:txBody>
                    <a:bodyPr/>
                    <a:lstStyle/>
                    <a:p>
                      <a:pPr algn="ctr" fontAlgn="b"/>
                      <a:r>
                        <a:rPr lang="tr-TR" sz="1400" u="none" strike="noStrike" dirty="0" smtClean="0">
                          <a:effectLst/>
                        </a:rPr>
                        <a:t>%60-65</a:t>
                      </a:r>
                      <a:endParaRPr lang="tr-TR" sz="1400" b="1" u="none" strike="noStrike" dirty="0">
                        <a:effectLst/>
                        <a:latin typeface="Roboto"/>
                      </a:endParaRPr>
                    </a:p>
                  </a:txBody>
                  <a:tcPr marL="0" marR="0" marT="0" marB="0" anchor="ctr"/>
                </a:tc>
              </a:tr>
              <a:tr h="361410">
                <a:tc>
                  <a:txBody>
                    <a:bodyPr/>
                    <a:lstStyle/>
                    <a:p>
                      <a:pPr algn="l" fontAlgn="b"/>
                      <a:r>
                        <a:rPr lang="tr-TR" sz="1400" u="none" strike="noStrike" dirty="0" smtClean="0">
                          <a:effectLst/>
                        </a:rPr>
                        <a:t> </a:t>
                      </a:r>
                      <a:r>
                        <a:rPr lang="en-US" sz="1400" u="none" strike="noStrike" dirty="0" smtClean="0">
                          <a:effectLst/>
                        </a:rPr>
                        <a:t>MAXIMUM </a:t>
                      </a:r>
                      <a:r>
                        <a:rPr lang="en-US" sz="1400" u="none" strike="noStrike" dirty="0" smtClean="0">
                          <a:effectLst/>
                        </a:rPr>
                        <a:t>GRAIN SIZE OF WASTE TO BE FED</a:t>
                      </a:r>
                      <a:endParaRPr lang="en-US" sz="1400" b="1" u="none" strike="noStrike" dirty="0" smtClean="0">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smtClean="0">
                          <a:effectLst/>
                        </a:rPr>
                        <a:t>35-40 mm</a:t>
                      </a:r>
                      <a:endParaRPr lang="tr-TR" sz="1400" b="1" u="none" strike="noStrike" dirty="0">
                        <a:effectLst/>
                        <a:latin typeface="Roboto"/>
                      </a:endParaRPr>
                    </a:p>
                  </a:txBody>
                  <a:tcPr marL="0" marR="0" marT="0" marB="0" anchor="ctr">
                    <a:solidFill>
                      <a:srgbClr val="7030A0">
                        <a:alpha val="20000"/>
                      </a:srgbClr>
                    </a:solidFill>
                  </a:tcPr>
                </a:tc>
              </a:tr>
            </a:tbl>
          </a:graphicData>
        </a:graphic>
      </p:graphicFrame>
      <p:sp>
        <p:nvSpPr>
          <p:cNvPr id="7" name="İçerik Yer Tutucusu 2"/>
          <p:cNvSpPr txBox="1">
            <a:spLocks/>
          </p:cNvSpPr>
          <p:nvPr/>
        </p:nvSpPr>
        <p:spPr>
          <a:xfrm>
            <a:off x="1027598" y="3125818"/>
            <a:ext cx="7650656" cy="457199"/>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r>
              <a:rPr lang="en-US" sz="1100" b="0" dirty="0"/>
              <a:t>(*) </a:t>
            </a:r>
            <a:r>
              <a:rPr lang="tr-TR" sz="1400" b="0" dirty="0" smtClean="0"/>
              <a:t>Sewage</a:t>
            </a:r>
            <a:r>
              <a:rPr lang="en-US" sz="1400" b="0" dirty="0" smtClean="0"/>
              <a:t> </a:t>
            </a:r>
            <a:r>
              <a:rPr lang="en-US" sz="1400" b="0" dirty="0"/>
              <a:t>sludge, egg chicken wastes, cattle wastes, etc. between 22% and 35% KM. such </a:t>
            </a:r>
            <a:r>
              <a:rPr lang="en-US" sz="1400" b="0" dirty="0" smtClean="0"/>
              <a:t>wastes will </a:t>
            </a:r>
            <a:r>
              <a:rPr lang="en-US" sz="1400" b="0" dirty="0"/>
              <a:t>be dried and fed to the system with </a:t>
            </a:r>
            <a:r>
              <a:rPr lang="en-US" sz="1400" b="0" dirty="0" smtClean="0"/>
              <a:t>low </a:t>
            </a:r>
            <a:r>
              <a:rPr lang="en-US" sz="1400" b="0" dirty="0"/>
              <a:t>temperatures that are abundant in the system.</a:t>
            </a:r>
            <a:r>
              <a:rPr lang="tr-TR" sz="1400" dirty="0" smtClean="0"/>
              <a:t>. </a:t>
            </a:r>
            <a:endParaRPr lang="tr-TR" sz="1400" dirty="0"/>
          </a:p>
        </p:txBody>
      </p:sp>
      <p:pic>
        <p:nvPicPr>
          <p:cNvPr id="9" name="Resim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798" y="3644782"/>
            <a:ext cx="685800" cy="685800"/>
          </a:xfrm>
          <a:prstGeom prst="rect">
            <a:avLst/>
          </a:prstGeom>
        </p:spPr>
      </p:pic>
      <p:graphicFrame>
        <p:nvGraphicFramePr>
          <p:cNvPr id="10" name="Tablo 9"/>
          <p:cNvGraphicFramePr>
            <a:graphicFrameLocks noGrp="1"/>
          </p:cNvGraphicFramePr>
          <p:nvPr>
            <p:extLst>
              <p:ext uri="{D42A27DB-BD31-4B8C-83A1-F6EECF244321}">
                <p14:modId xmlns:p14="http://schemas.microsoft.com/office/powerpoint/2010/main" val="2194637377"/>
              </p:ext>
            </p:extLst>
          </p:nvPr>
        </p:nvGraphicFramePr>
        <p:xfrm>
          <a:off x="1125981" y="4419690"/>
          <a:ext cx="7360948" cy="1760562"/>
        </p:xfrm>
        <a:graphic>
          <a:graphicData uri="http://schemas.openxmlformats.org/drawingml/2006/table">
            <a:tbl>
              <a:tblPr bandRow="1">
                <a:tableStyleId>{616DA210-FB5B-4158-B5E0-FEB733F419BA}</a:tableStyleId>
              </a:tblPr>
              <a:tblGrid>
                <a:gridCol w="4708458"/>
                <a:gridCol w="2652490"/>
              </a:tblGrid>
              <a:tr h="447845">
                <a:tc>
                  <a:txBody>
                    <a:bodyPr/>
                    <a:lstStyle/>
                    <a:p>
                      <a:pPr algn="l" fontAlgn="b"/>
                      <a:r>
                        <a:rPr lang="tr-TR" sz="1400" u="none" strike="noStrike" dirty="0" smtClean="0">
                          <a:effectLst/>
                        </a:rPr>
                        <a:t> </a:t>
                      </a:r>
                      <a:r>
                        <a:rPr lang="en-US" sz="1400" u="none" strike="noStrike" dirty="0" smtClean="0">
                          <a:effectLst/>
                        </a:rPr>
                        <a:t>CARBON MONOXIDE (CO)</a:t>
                      </a:r>
                      <a:endParaRPr lang="en-US" sz="1400" b="1" u="none" strike="noStrike" dirty="0" smtClean="0">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smtClean="0">
                          <a:effectLst/>
                        </a:rPr>
                        <a:t>&lt; 10 mg/m3</a:t>
                      </a:r>
                      <a:endParaRPr lang="tr-TR" sz="1400" b="1" u="none" strike="noStrike" dirty="0" smtClean="0">
                        <a:effectLst/>
                        <a:latin typeface="Roboto"/>
                      </a:endParaRPr>
                    </a:p>
                  </a:txBody>
                  <a:tcPr marL="0" marR="0" marT="0" marB="0" anchor="ctr">
                    <a:solidFill>
                      <a:srgbClr val="7030A0">
                        <a:alpha val="20000"/>
                      </a:srgbClr>
                    </a:solidFill>
                  </a:tcPr>
                </a:tc>
              </a:tr>
              <a:tr h="447845">
                <a:tc>
                  <a:txBody>
                    <a:bodyPr/>
                    <a:lstStyle/>
                    <a:p>
                      <a:pPr algn="l" fontAlgn="b"/>
                      <a:r>
                        <a:rPr lang="tr-TR" sz="1400" u="none" strike="noStrike" dirty="0" smtClean="0">
                          <a:effectLst/>
                        </a:rPr>
                        <a:t>  </a:t>
                      </a:r>
                      <a:r>
                        <a:rPr lang="en-US" sz="1400" u="none" strike="noStrike" dirty="0" smtClean="0">
                          <a:effectLst/>
                        </a:rPr>
                        <a:t>PARTICLE RATE</a:t>
                      </a:r>
                      <a:endParaRPr lang="en-US" sz="1400" b="1" u="none" strike="noStrike" dirty="0" smtClean="0">
                        <a:effectLst/>
                        <a:latin typeface="Roboto"/>
                      </a:endParaRPr>
                    </a:p>
                  </a:txBody>
                  <a:tcPr marL="0" marR="0" marT="0" marB="0" anchor="ctr"/>
                </a:tc>
                <a:tc>
                  <a:txBody>
                    <a:bodyPr/>
                    <a:lstStyle/>
                    <a:p>
                      <a:pPr algn="ctr" fontAlgn="b"/>
                      <a:r>
                        <a:rPr lang="tr-TR" sz="1400" u="none" strike="noStrike" dirty="0" smtClean="0">
                          <a:effectLst/>
                        </a:rPr>
                        <a:t>&lt; 7 mg/m3</a:t>
                      </a:r>
                      <a:endParaRPr lang="tr-TR" sz="1400" b="1" u="none" strike="noStrike" dirty="0" smtClean="0">
                        <a:effectLst/>
                        <a:latin typeface="Roboto"/>
                      </a:endParaRPr>
                    </a:p>
                  </a:txBody>
                  <a:tcPr marL="0" marR="0" marT="0" marB="0" anchor="ctr"/>
                </a:tc>
              </a:tr>
              <a:tr h="417027">
                <a:tc>
                  <a:txBody>
                    <a:bodyPr/>
                    <a:lstStyle/>
                    <a:p>
                      <a:pPr algn="l" fontAlgn="b"/>
                      <a:r>
                        <a:rPr lang="tr-TR" sz="1400" u="none" strike="noStrike" dirty="0" smtClean="0">
                          <a:effectLst/>
                        </a:rPr>
                        <a:t>  UNBURNED HYDROCARBONS</a:t>
                      </a:r>
                      <a:endParaRPr lang="tr-TR" sz="1400" b="1" u="none" strike="noStrike" dirty="0" smtClean="0">
                        <a:effectLst/>
                        <a:latin typeface="Roboto"/>
                      </a:endParaRPr>
                    </a:p>
                  </a:txBody>
                  <a:tcPr marL="0" marR="0" marT="0" marB="0" anchor="ctr">
                    <a:solidFill>
                      <a:srgbClr val="7030A0">
                        <a:alpha val="20000"/>
                      </a:srgbClr>
                    </a:solidFill>
                  </a:tcPr>
                </a:tc>
                <a:tc>
                  <a:txBody>
                    <a:bodyPr/>
                    <a:lstStyle/>
                    <a:p>
                      <a:pPr algn="ctr" fontAlgn="b"/>
                      <a:r>
                        <a:rPr lang="tr-TR" sz="1400" u="none" strike="noStrike" dirty="0" smtClean="0">
                          <a:effectLst/>
                        </a:rPr>
                        <a:t>&lt; 1 mg/m3</a:t>
                      </a:r>
                      <a:endParaRPr lang="tr-TR" sz="1400" b="1" u="none" strike="noStrike" dirty="0" smtClean="0">
                        <a:effectLst/>
                        <a:latin typeface="Roboto"/>
                      </a:endParaRPr>
                    </a:p>
                  </a:txBody>
                  <a:tcPr marL="0" marR="0" marT="0" marB="0" anchor="ctr">
                    <a:solidFill>
                      <a:srgbClr val="7030A0">
                        <a:alpha val="20000"/>
                      </a:srgbClr>
                    </a:solidFill>
                  </a:tcPr>
                </a:tc>
              </a:tr>
              <a:tr h="447845">
                <a:tc>
                  <a:txBody>
                    <a:bodyPr/>
                    <a:lstStyle/>
                    <a:p>
                      <a:pPr algn="l" fontAlgn="b"/>
                      <a:r>
                        <a:rPr lang="tr-TR" sz="1400" u="none" strike="noStrike" dirty="0" smtClean="0">
                          <a:effectLst/>
                        </a:rPr>
                        <a:t>  </a:t>
                      </a:r>
                      <a:r>
                        <a:rPr lang="en-US" sz="1400" u="none" strike="noStrike" dirty="0" smtClean="0">
                          <a:effectLst/>
                        </a:rPr>
                        <a:t>NOx</a:t>
                      </a:r>
                      <a:endParaRPr lang="en-US" sz="1400" b="1" u="none" strike="noStrike" dirty="0" smtClean="0">
                        <a:effectLst/>
                        <a:latin typeface="Roboto"/>
                      </a:endParaRPr>
                    </a:p>
                  </a:txBody>
                  <a:tcPr marL="0" marR="0" marT="0" marB="0" anchor="ctr"/>
                </a:tc>
                <a:tc>
                  <a:txBody>
                    <a:bodyPr/>
                    <a:lstStyle/>
                    <a:p>
                      <a:pPr algn="ctr" fontAlgn="b"/>
                      <a:r>
                        <a:rPr lang="tr-TR" sz="1400" u="none" strike="noStrike" dirty="0" smtClean="0">
                          <a:effectLst/>
                        </a:rPr>
                        <a:t>&lt; 1 g/GJ</a:t>
                      </a:r>
                      <a:endParaRPr lang="tr-TR" sz="1400" b="1" u="none" strike="noStrike" dirty="0" smtClean="0">
                        <a:effectLst/>
                        <a:latin typeface="Roboto"/>
                      </a:endParaRPr>
                    </a:p>
                  </a:txBody>
                  <a:tcPr marL="0" marR="0" marT="0" marB="0" anchor="ctr"/>
                </a:tc>
              </a:tr>
            </a:tbl>
          </a:graphicData>
        </a:graphic>
      </p:graphicFrame>
      <p:sp>
        <p:nvSpPr>
          <p:cNvPr id="13" name="İçerik Yer Tutucusu 1"/>
          <p:cNvSpPr txBox="1">
            <a:spLocks/>
          </p:cNvSpPr>
          <p:nvPr/>
        </p:nvSpPr>
        <p:spPr>
          <a:xfrm>
            <a:off x="4951309" y="637579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dirty="0" smtClean="0">
                <a:solidFill>
                  <a:schemeClr val="bg1"/>
                </a:solidFill>
              </a:rPr>
              <a:t>www.aktifatik.com</a:t>
            </a:r>
          </a:p>
        </p:txBody>
      </p:sp>
      <p:sp>
        <p:nvSpPr>
          <p:cNvPr id="12" name="Dikdörtgen 11"/>
          <p:cNvSpPr/>
          <p:nvPr/>
        </p:nvSpPr>
        <p:spPr>
          <a:xfrm>
            <a:off x="1109106" y="3770521"/>
            <a:ext cx="10556368" cy="461665"/>
          </a:xfrm>
          <a:prstGeom prst="rect">
            <a:avLst/>
          </a:prstGeom>
        </p:spPr>
        <p:txBody>
          <a:bodyPr wrap="square">
            <a:spAutoFit/>
          </a:bodyPr>
          <a:lstStyle/>
          <a:p>
            <a:r>
              <a:rPr lang="en-US" sz="2400" b="1" dirty="0" err="1" smtClean="0">
                <a:solidFill>
                  <a:srgbClr val="7030A0"/>
                </a:solidFill>
                <a:latin typeface="Roboto"/>
              </a:rPr>
              <a:t>Env</a:t>
            </a:r>
            <a:r>
              <a:rPr lang="tr-TR" sz="2400" b="1" dirty="0" smtClean="0">
                <a:solidFill>
                  <a:srgbClr val="7030A0"/>
                </a:solidFill>
                <a:latin typeface="Roboto"/>
              </a:rPr>
              <a:t>i</a:t>
            </a:r>
            <a:r>
              <a:rPr lang="en-US" sz="2400" b="1" dirty="0" err="1" smtClean="0">
                <a:solidFill>
                  <a:srgbClr val="7030A0"/>
                </a:solidFill>
                <a:latin typeface="Roboto"/>
              </a:rPr>
              <a:t>ronmentally</a:t>
            </a:r>
            <a:r>
              <a:rPr lang="en-US" sz="2400" b="1" dirty="0" smtClean="0">
                <a:solidFill>
                  <a:srgbClr val="7030A0"/>
                </a:solidFill>
                <a:latin typeface="Roboto"/>
              </a:rPr>
              <a:t> Fr</a:t>
            </a:r>
            <a:r>
              <a:rPr lang="tr-TR" sz="2400" b="1" dirty="0" smtClean="0">
                <a:solidFill>
                  <a:srgbClr val="7030A0"/>
                </a:solidFill>
                <a:latin typeface="Roboto"/>
              </a:rPr>
              <a:t>i</a:t>
            </a:r>
            <a:r>
              <a:rPr lang="en-US" sz="2400" b="1" dirty="0" err="1" smtClean="0">
                <a:solidFill>
                  <a:srgbClr val="7030A0"/>
                </a:solidFill>
                <a:latin typeface="Roboto"/>
              </a:rPr>
              <a:t>endly</a:t>
            </a:r>
            <a:r>
              <a:rPr lang="en-US" sz="2400" b="1" dirty="0" smtClean="0">
                <a:solidFill>
                  <a:srgbClr val="7030A0"/>
                </a:solidFill>
                <a:latin typeface="Roboto"/>
              </a:rPr>
              <a:t> </a:t>
            </a:r>
            <a:r>
              <a:rPr lang="en-US" sz="2400" b="1" dirty="0" err="1" smtClean="0">
                <a:solidFill>
                  <a:srgbClr val="7030A0"/>
                </a:solidFill>
                <a:latin typeface="Roboto"/>
              </a:rPr>
              <a:t>Em</a:t>
            </a:r>
            <a:r>
              <a:rPr lang="tr-TR" sz="2400" b="1" dirty="0" smtClean="0">
                <a:solidFill>
                  <a:srgbClr val="7030A0"/>
                </a:solidFill>
                <a:latin typeface="Roboto"/>
              </a:rPr>
              <a:t>i</a:t>
            </a:r>
            <a:r>
              <a:rPr lang="en-US" sz="2400" b="1" dirty="0" err="1" smtClean="0">
                <a:solidFill>
                  <a:srgbClr val="7030A0"/>
                </a:solidFill>
                <a:latin typeface="Roboto"/>
              </a:rPr>
              <a:t>ss</a:t>
            </a:r>
            <a:r>
              <a:rPr lang="tr-TR" sz="2400" b="1" dirty="0" smtClean="0">
                <a:solidFill>
                  <a:srgbClr val="7030A0"/>
                </a:solidFill>
                <a:latin typeface="Roboto"/>
              </a:rPr>
              <a:t>i</a:t>
            </a:r>
            <a:r>
              <a:rPr lang="en-US" sz="2400" b="1" dirty="0" smtClean="0">
                <a:solidFill>
                  <a:srgbClr val="7030A0"/>
                </a:solidFill>
                <a:latin typeface="Roboto"/>
              </a:rPr>
              <a:t>on </a:t>
            </a:r>
            <a:r>
              <a:rPr lang="en-US" sz="2400" b="1" dirty="0">
                <a:solidFill>
                  <a:srgbClr val="7030A0"/>
                </a:solidFill>
                <a:latin typeface="Roboto"/>
              </a:rPr>
              <a:t>Values ​Of The System</a:t>
            </a:r>
            <a:endParaRPr lang="en-US" sz="2400" b="1" dirty="0">
              <a:solidFill>
                <a:srgbClr val="7030A0"/>
              </a:solidFill>
              <a:latin typeface="Roboto"/>
            </a:endParaRPr>
          </a:p>
        </p:txBody>
      </p:sp>
    </p:spTree>
    <p:extLst>
      <p:ext uri="{BB962C8B-B14F-4D97-AF65-F5344CB8AC3E}">
        <p14:creationId xmlns:p14="http://schemas.microsoft.com/office/powerpoint/2010/main" val="33506531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12140" b="12049"/>
          <a:stretch/>
        </p:blipFill>
        <p:spPr>
          <a:xfrm>
            <a:off x="0" y="-1"/>
            <a:ext cx="12179300" cy="6858001"/>
          </a:xfrm>
          <a:prstGeom prst="rect">
            <a:avLst/>
          </a:prstGeom>
          <a:solidFill>
            <a:schemeClr val="bg1"/>
          </a:solidFill>
        </p:spPr>
      </p:pic>
      <p:cxnSp>
        <p:nvCxnSpPr>
          <p:cNvPr id="4" name="Düz Ok Bağlayıcısı 3"/>
          <p:cNvCxnSpPr/>
          <p:nvPr/>
        </p:nvCxnSpPr>
        <p:spPr>
          <a:xfrm flipH="1" flipV="1">
            <a:off x="4546600" y="889000"/>
            <a:ext cx="1282700" cy="20701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Dikdörtgen 9"/>
          <p:cNvSpPr/>
          <p:nvPr/>
        </p:nvSpPr>
        <p:spPr>
          <a:xfrm>
            <a:off x="3301112" y="681746"/>
            <a:ext cx="1182249"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CYCLONE UNIT</a:t>
            </a:r>
            <a:endParaRPr lang="tr-TR" sz="1600" b="1" dirty="0">
              <a:solidFill>
                <a:srgbClr val="7030A0"/>
              </a:solidFill>
              <a:latin typeface="Roboto"/>
            </a:endParaRPr>
          </a:p>
        </p:txBody>
      </p:sp>
      <p:cxnSp>
        <p:nvCxnSpPr>
          <p:cNvPr id="11" name="Düz Ok Bağlayıcısı 10"/>
          <p:cNvCxnSpPr/>
          <p:nvPr/>
        </p:nvCxnSpPr>
        <p:spPr>
          <a:xfrm flipH="1" flipV="1">
            <a:off x="3435055" y="1524000"/>
            <a:ext cx="679745" cy="1066800"/>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2" name="Dikdörtgen 11"/>
          <p:cNvSpPr/>
          <p:nvPr/>
        </p:nvSpPr>
        <p:spPr>
          <a:xfrm>
            <a:off x="2183512" y="1299469"/>
            <a:ext cx="1143592"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REACTOR</a:t>
            </a:r>
            <a:r>
              <a:rPr lang="tr-TR" sz="1400" b="1" i="1" dirty="0" smtClean="0">
                <a:solidFill>
                  <a:srgbClr val="7030A0"/>
                </a:solidFill>
                <a:latin typeface="Roboto"/>
              </a:rPr>
              <a:t> UNIT</a:t>
            </a:r>
            <a:endParaRPr lang="tr-TR" sz="1600" b="1" i="1" dirty="0">
              <a:solidFill>
                <a:srgbClr val="7030A0"/>
              </a:solidFill>
              <a:latin typeface="Roboto"/>
            </a:endParaRPr>
          </a:p>
        </p:txBody>
      </p:sp>
      <p:cxnSp>
        <p:nvCxnSpPr>
          <p:cNvPr id="14" name="Düz Ok Bağlayıcısı 13"/>
          <p:cNvCxnSpPr/>
          <p:nvPr/>
        </p:nvCxnSpPr>
        <p:spPr>
          <a:xfrm flipV="1">
            <a:off x="6451304" y="662345"/>
            <a:ext cx="838496" cy="461545"/>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Dikdörtgen 14"/>
          <p:cNvSpPr/>
          <p:nvPr/>
        </p:nvSpPr>
        <p:spPr>
          <a:xfrm>
            <a:off x="7353038" y="477709"/>
            <a:ext cx="1214330"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SCRUBBER UNIT</a:t>
            </a:r>
            <a:endParaRPr lang="tr-TR" sz="1400" b="1" dirty="0">
              <a:solidFill>
                <a:srgbClr val="7030A0"/>
              </a:solidFill>
              <a:latin typeface="Roboto"/>
            </a:endParaRPr>
          </a:p>
        </p:txBody>
      </p:sp>
      <p:cxnSp>
        <p:nvCxnSpPr>
          <p:cNvPr id="18" name="Düz Ok Bağlayıcısı 17"/>
          <p:cNvCxnSpPr/>
          <p:nvPr/>
        </p:nvCxnSpPr>
        <p:spPr>
          <a:xfrm flipV="1">
            <a:off x="7886405" y="1786236"/>
            <a:ext cx="869357" cy="271164"/>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Dikdörtgen 18"/>
          <p:cNvSpPr/>
          <p:nvPr/>
        </p:nvSpPr>
        <p:spPr>
          <a:xfrm>
            <a:off x="8811381" y="1607246"/>
            <a:ext cx="1123062"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CYCLONE UNIT</a:t>
            </a:r>
            <a:endParaRPr lang="tr-TR" sz="1600" b="1" dirty="0">
              <a:solidFill>
                <a:srgbClr val="7030A0"/>
              </a:solidFill>
              <a:latin typeface="Roboto"/>
            </a:endParaRPr>
          </a:p>
        </p:txBody>
      </p:sp>
      <p:cxnSp>
        <p:nvCxnSpPr>
          <p:cNvPr id="23" name="Düz Ok Bağlayıcısı 22"/>
          <p:cNvCxnSpPr/>
          <p:nvPr/>
        </p:nvCxnSpPr>
        <p:spPr>
          <a:xfrm flipV="1">
            <a:off x="6010128" y="962368"/>
            <a:ext cx="2870495" cy="1964695"/>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4" name="Dikdörtgen 23"/>
          <p:cNvSpPr/>
          <p:nvPr/>
        </p:nvSpPr>
        <p:spPr>
          <a:xfrm>
            <a:off x="8988574" y="716556"/>
            <a:ext cx="1859992"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REACTOR FEEDER CONVEYOR</a:t>
            </a:r>
            <a:endParaRPr lang="tr-TR" sz="1600" b="1" dirty="0">
              <a:solidFill>
                <a:srgbClr val="7030A0"/>
              </a:solidFill>
              <a:latin typeface="Roboto"/>
            </a:endParaRPr>
          </a:p>
        </p:txBody>
      </p:sp>
      <p:cxnSp>
        <p:nvCxnSpPr>
          <p:cNvPr id="26" name="Düz Ok Bağlayıcısı 25"/>
          <p:cNvCxnSpPr/>
          <p:nvPr/>
        </p:nvCxnSpPr>
        <p:spPr>
          <a:xfrm flipV="1">
            <a:off x="7404100" y="2881894"/>
            <a:ext cx="1930433" cy="46892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7" name="Dikdörtgen 26"/>
          <p:cNvSpPr/>
          <p:nvPr/>
        </p:nvSpPr>
        <p:spPr>
          <a:xfrm>
            <a:off x="9372911" y="2708776"/>
            <a:ext cx="1355593" cy="307777"/>
          </a:xfrm>
          <a:prstGeom prst="rect">
            <a:avLst/>
          </a:prstGeom>
          <a:solidFill>
            <a:schemeClr val="accent3">
              <a:lumMod val="20000"/>
              <a:lumOff val="80000"/>
            </a:schemeClr>
          </a:solidFill>
        </p:spPr>
        <p:txBody>
          <a:bodyPr wrap="square" lIns="91440" tIns="45720" rIns="91440" bIns="45720">
            <a:spAutoFit/>
          </a:bodyPr>
          <a:lstStyle/>
          <a:p>
            <a:pPr algn="ctr"/>
            <a:r>
              <a:rPr lang="tr-TR" sz="1400" b="1" dirty="0" smtClean="0">
                <a:solidFill>
                  <a:srgbClr val="7030A0"/>
                </a:solidFill>
                <a:latin typeface="Roboto"/>
              </a:rPr>
              <a:t>DRYING UNIT</a:t>
            </a:r>
            <a:endParaRPr lang="tr-TR" sz="1400" b="1" dirty="0">
              <a:solidFill>
                <a:srgbClr val="7030A0"/>
              </a:solidFill>
              <a:latin typeface="Roboto"/>
            </a:endParaRPr>
          </a:p>
        </p:txBody>
      </p:sp>
      <p:cxnSp>
        <p:nvCxnSpPr>
          <p:cNvPr id="29" name="Düz Ok Bağlayıcısı 28"/>
          <p:cNvCxnSpPr/>
          <p:nvPr/>
        </p:nvCxnSpPr>
        <p:spPr>
          <a:xfrm flipV="1">
            <a:off x="8755762" y="3976926"/>
            <a:ext cx="1577201" cy="432853"/>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0" name="Dikdörtgen 29"/>
          <p:cNvSpPr/>
          <p:nvPr/>
        </p:nvSpPr>
        <p:spPr>
          <a:xfrm>
            <a:off x="10427729" y="3670132"/>
            <a:ext cx="1448581"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REFUSE CONTAINER</a:t>
            </a:r>
            <a:endParaRPr lang="tr-TR" sz="1400" b="1" dirty="0">
              <a:solidFill>
                <a:srgbClr val="7030A0"/>
              </a:solidFill>
              <a:latin typeface="Roboto"/>
            </a:endParaRPr>
          </a:p>
        </p:txBody>
      </p:sp>
      <p:cxnSp>
        <p:nvCxnSpPr>
          <p:cNvPr id="31" name="Düz Ok Bağlayıcısı 30"/>
          <p:cNvCxnSpPr/>
          <p:nvPr/>
        </p:nvCxnSpPr>
        <p:spPr>
          <a:xfrm>
            <a:off x="7690937" y="5352320"/>
            <a:ext cx="970463" cy="273605"/>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2" name="Dikdörtgen 31"/>
          <p:cNvSpPr/>
          <p:nvPr/>
        </p:nvSpPr>
        <p:spPr>
          <a:xfrm>
            <a:off x="8755761" y="5409938"/>
            <a:ext cx="1472561" cy="738664"/>
          </a:xfrm>
          <a:prstGeom prst="rect">
            <a:avLst/>
          </a:prstGeom>
          <a:solidFill>
            <a:schemeClr val="bg2"/>
          </a:solidFill>
        </p:spPr>
        <p:txBody>
          <a:bodyPr wrap="square" lIns="91440" tIns="45720" rIns="91440" bIns="45720">
            <a:spAutoFit/>
          </a:bodyPr>
          <a:lstStyle/>
          <a:p>
            <a:pPr algn="ctr"/>
            <a:r>
              <a:rPr lang="tr-TR" sz="1400" b="1" dirty="0">
                <a:solidFill>
                  <a:srgbClr val="7030A0"/>
                </a:solidFill>
                <a:latin typeface="Roboto"/>
              </a:rPr>
              <a:t>REFUSE CONTAINER</a:t>
            </a:r>
          </a:p>
          <a:p>
            <a:pPr algn="ctr"/>
            <a:r>
              <a:rPr lang="tr-TR" sz="1400" b="1" dirty="0" smtClean="0">
                <a:solidFill>
                  <a:srgbClr val="7030A0"/>
                </a:solidFill>
                <a:latin typeface="Roboto"/>
              </a:rPr>
              <a:t>CONVEYOR</a:t>
            </a:r>
            <a:endParaRPr lang="tr-TR" sz="1400" b="1" dirty="0">
              <a:solidFill>
                <a:srgbClr val="7030A0"/>
              </a:solidFill>
              <a:latin typeface="Roboto"/>
            </a:endParaRPr>
          </a:p>
        </p:txBody>
      </p:sp>
      <p:cxnSp>
        <p:nvCxnSpPr>
          <p:cNvPr id="37" name="Düz Ok Bağlayıcısı 36"/>
          <p:cNvCxnSpPr/>
          <p:nvPr/>
        </p:nvCxnSpPr>
        <p:spPr>
          <a:xfrm flipH="1">
            <a:off x="4546600" y="5092700"/>
            <a:ext cx="1577415" cy="533226"/>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Dikdörtgen 37"/>
          <p:cNvSpPr/>
          <p:nvPr/>
        </p:nvSpPr>
        <p:spPr>
          <a:xfrm>
            <a:off x="2979678" y="5468148"/>
            <a:ext cx="1518819"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DRYING BUNKER</a:t>
            </a:r>
            <a:endParaRPr lang="tr-TR" sz="1400" b="1" dirty="0">
              <a:solidFill>
                <a:srgbClr val="7030A0"/>
              </a:solidFill>
              <a:latin typeface="Roboto"/>
            </a:endParaRPr>
          </a:p>
        </p:txBody>
      </p:sp>
      <p:cxnSp>
        <p:nvCxnSpPr>
          <p:cNvPr id="42" name="Düz Ok Bağlayıcısı 41"/>
          <p:cNvCxnSpPr/>
          <p:nvPr/>
        </p:nvCxnSpPr>
        <p:spPr>
          <a:xfrm flipH="1">
            <a:off x="3301113" y="4585110"/>
            <a:ext cx="2111359" cy="539627"/>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3" name="Dikdörtgen 42"/>
          <p:cNvSpPr/>
          <p:nvPr/>
        </p:nvSpPr>
        <p:spPr>
          <a:xfrm>
            <a:off x="1511299" y="4923635"/>
            <a:ext cx="1767439"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DRYING BUNKER</a:t>
            </a:r>
          </a:p>
          <a:p>
            <a:pPr algn="ctr"/>
            <a:r>
              <a:rPr lang="tr-TR" sz="1400" b="1" dirty="0" smtClean="0">
                <a:solidFill>
                  <a:srgbClr val="7030A0"/>
                </a:solidFill>
                <a:latin typeface="Roboto"/>
              </a:rPr>
              <a:t>CONVEYOR</a:t>
            </a:r>
            <a:endParaRPr lang="tr-TR" sz="1400" b="1" dirty="0">
              <a:solidFill>
                <a:srgbClr val="7030A0"/>
              </a:solidFill>
              <a:latin typeface="Roboto"/>
            </a:endParaRPr>
          </a:p>
        </p:txBody>
      </p:sp>
      <p:cxnSp>
        <p:nvCxnSpPr>
          <p:cNvPr id="47" name="Düz Ok Bağlayıcısı 46"/>
          <p:cNvCxnSpPr/>
          <p:nvPr/>
        </p:nvCxnSpPr>
        <p:spPr>
          <a:xfrm flipH="1" flipV="1">
            <a:off x="2395018" y="2692565"/>
            <a:ext cx="2478975" cy="291268"/>
          </a:xfrm>
          <a:prstGeom prst="straightConnector1">
            <a:avLst/>
          </a:prstGeom>
          <a:ln w="254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8" name="Dikdörtgen 47"/>
          <p:cNvSpPr/>
          <p:nvPr/>
        </p:nvSpPr>
        <p:spPr>
          <a:xfrm>
            <a:off x="538000" y="2358674"/>
            <a:ext cx="1871094" cy="523220"/>
          </a:xfrm>
          <a:prstGeom prst="rect">
            <a:avLst/>
          </a:prstGeom>
          <a:solidFill>
            <a:schemeClr val="bg2"/>
          </a:solidFill>
        </p:spPr>
        <p:txBody>
          <a:bodyPr wrap="square" lIns="91440" tIns="45720" rIns="91440" bIns="45720">
            <a:spAutoFit/>
          </a:bodyPr>
          <a:lstStyle/>
          <a:p>
            <a:pPr algn="ctr"/>
            <a:r>
              <a:rPr lang="tr-TR" sz="1400" b="1" dirty="0" smtClean="0">
                <a:solidFill>
                  <a:srgbClr val="7030A0"/>
                </a:solidFill>
                <a:latin typeface="Roboto"/>
              </a:rPr>
              <a:t>REACTOR FEEDER </a:t>
            </a:r>
          </a:p>
          <a:p>
            <a:pPr algn="ctr"/>
            <a:r>
              <a:rPr lang="tr-TR" sz="1400" b="1" dirty="0" smtClean="0">
                <a:solidFill>
                  <a:srgbClr val="7030A0"/>
                </a:solidFill>
                <a:latin typeface="Roboto"/>
              </a:rPr>
              <a:t>BUNKER</a:t>
            </a:r>
            <a:endParaRPr lang="tr-TR" sz="1600" b="1" dirty="0">
              <a:solidFill>
                <a:srgbClr val="7030A0"/>
              </a:solidFill>
              <a:latin typeface="Roboto"/>
            </a:endParaRPr>
          </a:p>
        </p:txBody>
      </p:sp>
      <p:sp>
        <p:nvSpPr>
          <p:cNvPr id="25" name="İçerik Yer Tutucusu 1"/>
          <p:cNvSpPr txBox="1">
            <a:spLocks/>
          </p:cNvSpPr>
          <p:nvPr/>
        </p:nvSpPr>
        <p:spPr>
          <a:xfrm>
            <a:off x="4605054" y="6396956"/>
            <a:ext cx="2871963" cy="48220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b="1" dirty="0" smtClean="0">
                <a:solidFill>
                  <a:schemeClr val="bg1"/>
                </a:solidFill>
              </a:rPr>
              <a:t>www.aktifatik.com</a:t>
            </a:r>
          </a:p>
        </p:txBody>
      </p:sp>
      <p:cxnSp>
        <p:nvCxnSpPr>
          <p:cNvPr id="28" name="Düz Bağlayıcı 27"/>
          <p:cNvCxnSpPr/>
          <p:nvPr/>
        </p:nvCxnSpPr>
        <p:spPr>
          <a:xfrm>
            <a:off x="0" y="21160"/>
            <a:ext cx="0" cy="685800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flipH="1" flipV="1">
            <a:off x="0" y="-1"/>
            <a:ext cx="12179300" cy="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flipH="1" flipV="1">
            <a:off x="0" y="6868578"/>
            <a:ext cx="12179300" cy="1"/>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Düz Bağlayıcı 34"/>
          <p:cNvCxnSpPr/>
          <p:nvPr/>
        </p:nvCxnSpPr>
        <p:spPr>
          <a:xfrm>
            <a:off x="12178937" y="-1"/>
            <a:ext cx="0" cy="6858000"/>
          </a:xfrm>
          <a:prstGeom prst="line">
            <a:avLst/>
          </a:prstGeom>
          <a:ln w="635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9933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887</TotalTime>
  <Words>1478</Words>
  <Application>Microsoft Office PowerPoint</Application>
  <PresentationFormat>Geniş ekran</PresentationFormat>
  <Paragraphs>229</Paragraphs>
  <Slides>19</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19</vt:i4>
      </vt:variant>
    </vt:vector>
  </HeadingPairs>
  <TitlesOfParts>
    <vt:vector size="24" baseType="lpstr">
      <vt:lpstr>Arial</vt:lpstr>
      <vt:lpstr>Calibri</vt:lpstr>
      <vt:lpstr>Calibri Light</vt:lpstr>
      <vt:lpstr>Roboto</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Fatih BAS</dc:creator>
  <cp:lastModifiedBy>Fatih BAS</cp:lastModifiedBy>
  <cp:revision>156</cp:revision>
  <dcterms:created xsi:type="dcterms:W3CDTF">2020-08-05T13:12:00Z</dcterms:created>
  <dcterms:modified xsi:type="dcterms:W3CDTF">2020-08-08T10:10:33Z</dcterms:modified>
</cp:coreProperties>
</file>